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426" r:id="rId2"/>
    <p:sldId id="335" r:id="rId3"/>
    <p:sldId id="427" r:id="rId4"/>
    <p:sldId id="380" r:id="rId5"/>
    <p:sldId id="403" r:id="rId6"/>
    <p:sldId id="404" r:id="rId7"/>
    <p:sldId id="431" r:id="rId8"/>
    <p:sldId id="432" r:id="rId9"/>
    <p:sldId id="384" r:id="rId10"/>
    <p:sldId id="398" r:id="rId11"/>
    <p:sldId id="387" r:id="rId12"/>
    <p:sldId id="400" r:id="rId13"/>
    <p:sldId id="389" r:id="rId14"/>
    <p:sldId id="433" r:id="rId15"/>
    <p:sldId id="383" r:id="rId16"/>
    <p:sldId id="424" r:id="rId17"/>
    <p:sldId id="405" r:id="rId18"/>
    <p:sldId id="396" r:id="rId19"/>
    <p:sldId id="390" r:id="rId20"/>
    <p:sldId id="402" r:id="rId21"/>
    <p:sldId id="392" r:id="rId22"/>
    <p:sldId id="393" r:id="rId23"/>
    <p:sldId id="394" r:id="rId24"/>
    <p:sldId id="395" r:id="rId25"/>
    <p:sldId id="406" r:id="rId26"/>
    <p:sldId id="407" r:id="rId27"/>
    <p:sldId id="409" r:id="rId28"/>
    <p:sldId id="411" r:id="rId29"/>
    <p:sldId id="410" r:id="rId30"/>
    <p:sldId id="412" r:id="rId31"/>
    <p:sldId id="297" r:id="rId32"/>
    <p:sldId id="301" r:id="rId33"/>
    <p:sldId id="415" r:id="rId34"/>
    <p:sldId id="300" r:id="rId35"/>
    <p:sldId id="416" r:id="rId36"/>
    <p:sldId id="329" r:id="rId37"/>
    <p:sldId id="417" r:id="rId38"/>
    <p:sldId id="313" r:id="rId39"/>
    <p:sldId id="419" r:id="rId40"/>
    <p:sldId id="420" r:id="rId41"/>
    <p:sldId id="435" r:id="rId42"/>
    <p:sldId id="423" r:id="rId43"/>
    <p:sldId id="486" r:id="rId44"/>
    <p:sldId id="485" r:id="rId45"/>
    <p:sldId id="487" r:id="rId46"/>
    <p:sldId id="462" r:id="rId47"/>
    <p:sldId id="473" r:id="rId48"/>
    <p:sldId id="467" r:id="rId49"/>
    <p:sldId id="465" r:id="rId50"/>
    <p:sldId id="468" r:id="rId51"/>
    <p:sldId id="464" r:id="rId52"/>
    <p:sldId id="469" r:id="rId53"/>
    <p:sldId id="472" r:id="rId54"/>
    <p:sldId id="478" r:id="rId55"/>
    <p:sldId id="483" r:id="rId56"/>
    <p:sldId id="480" r:id="rId57"/>
    <p:sldId id="479" r:id="rId58"/>
    <p:sldId id="481" r:id="rId59"/>
    <p:sldId id="475" r:id="rId60"/>
    <p:sldId id="482" r:id="rId61"/>
    <p:sldId id="477" r:id="rId62"/>
    <p:sldId id="434" r:id="rId63"/>
    <p:sldId id="287" r:id="rId64"/>
    <p:sldId id="438" r:id="rId65"/>
    <p:sldId id="436" r:id="rId66"/>
    <p:sldId id="311" r:id="rId67"/>
    <p:sldId id="357" r:id="rId68"/>
    <p:sldId id="425" r:id="rId69"/>
    <p:sldId id="259" r:id="rId70"/>
    <p:sldId id="268" r:id="rId71"/>
    <p:sldId id="360" r:id="rId72"/>
    <p:sldId id="270" r:id="rId73"/>
    <p:sldId id="271" r:id="rId74"/>
    <p:sldId id="288" r:id="rId75"/>
    <p:sldId id="361" r:id="rId76"/>
    <p:sldId id="269" r:id="rId77"/>
    <p:sldId id="276" r:id="rId78"/>
    <p:sldId id="309" r:id="rId79"/>
    <p:sldId id="308" r:id="rId80"/>
    <p:sldId id="307" r:id="rId81"/>
    <p:sldId id="457" r:id="rId82"/>
    <p:sldId id="289" r:id="rId83"/>
    <p:sldId id="274" r:id="rId84"/>
    <p:sldId id="368" r:id="rId85"/>
    <p:sldId id="493" r:id="rId86"/>
    <p:sldId id="492" r:id="rId87"/>
    <p:sldId id="459" r:id="rId88"/>
    <p:sldId id="491" r:id="rId89"/>
    <p:sldId id="490" r:id="rId90"/>
    <p:sldId id="489" r:id="rId91"/>
    <p:sldId id="439" r:id="rId92"/>
    <p:sldId id="455" r:id="rId93"/>
    <p:sldId id="456" r:id="rId94"/>
    <p:sldId id="446" r:id="rId95"/>
    <p:sldId id="494" r:id="rId96"/>
    <p:sldId id="447" r:id="rId97"/>
    <p:sldId id="451" r:id="rId98"/>
    <p:sldId id="453" r:id="rId99"/>
    <p:sldId id="448" r:id="rId100"/>
    <p:sldId id="449" r:id="rId101"/>
    <p:sldId id="454" r:id="rId102"/>
    <p:sldId id="378" r:id="rId103"/>
    <p:sldId id="445" r:id="rId104"/>
    <p:sldId id="495" r:id="rId105"/>
    <p:sldId id="369" r:id="rId106"/>
    <p:sldId id="496" r:id="rId10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15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583DF-2898-4DB3-9A64-C428468064B9}" type="datetimeFigureOut">
              <a:rPr lang="nl-NL" smtClean="0"/>
              <a:t>10-4-2023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C8271-84FE-40CE-8608-8743E5EF4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964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C8271-84FE-40CE-8608-8743E5EF4670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7779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61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819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C8271-84FE-40CE-8608-8743E5EF4670}" type="slidenum">
              <a:rPr lang="nl-NL" smtClean="0"/>
              <a:t>66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093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C8271-84FE-40CE-8608-8743E5EF4670}" type="slidenum">
              <a:rPr lang="nl-NL" smtClean="0"/>
              <a:t>67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897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C8271-84FE-40CE-8608-8743E5EF4670}" type="slidenum">
              <a:rPr lang="nl-NL" smtClean="0"/>
              <a:t>68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756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C8271-84FE-40CE-8608-8743E5EF4670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959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C8271-84FE-40CE-8608-8743E5EF4670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81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C8271-84FE-40CE-8608-8743E5EF4670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56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69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88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27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27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86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6006-C1B4-478F-B55C-70578923A485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4158-2866-483B-845C-DE96310EC54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48786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6006-C1B4-478F-B55C-70578923A485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4158-2866-483B-845C-DE96310EC54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28487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6006-C1B4-478F-B55C-70578923A485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4158-2866-483B-845C-DE96310EC54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38891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6006-C1B4-478F-B55C-70578923A485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4158-2866-483B-845C-DE96310EC54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95309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6006-C1B4-478F-B55C-70578923A485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4158-2866-483B-845C-DE96310EC54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39365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6006-C1B4-478F-B55C-70578923A485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4158-2866-483B-845C-DE96310EC54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4149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6006-C1B4-478F-B55C-70578923A485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4158-2866-483B-845C-DE96310EC54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89236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6006-C1B4-478F-B55C-70578923A485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4158-2866-483B-845C-DE96310EC54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09111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6006-C1B4-478F-B55C-70578923A485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4158-2866-483B-845C-DE96310EC54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55561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6006-C1B4-478F-B55C-70578923A485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4158-2866-483B-845C-DE96310EC54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70089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6006-C1B4-478F-B55C-70578923A485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4158-2866-483B-845C-DE96310EC54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17902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C6006-C1B4-478F-B55C-70578923A485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24158-2866-483B-845C-DE96310EC54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66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BtgAz70_JY" TargetMode="External"/><Relationship Id="rId2" Type="http://schemas.openxmlformats.org/officeDocument/2006/relationships/hyperlink" Target="https://www.youtube.com/watch?v=JS-iAuCIexk" TargetMode="Externa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3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6.jp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8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2.png"/><Relationship Id="rId4" Type="http://schemas.openxmlformats.org/officeDocument/2006/relationships/image" Target="../media/image4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0.png"/><Relationship Id="rId7" Type="http://schemas.openxmlformats.org/officeDocument/2006/relationships/image" Target="../media/image4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6.jpg"/><Relationship Id="rId4" Type="http://schemas.openxmlformats.org/officeDocument/2006/relationships/image" Target="../media/image41.png"/><Relationship Id="rId9" Type="http://schemas.openxmlformats.org/officeDocument/2006/relationships/image" Target="../media/image49.jp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8F21742-86CB-357A-E44D-6B7EB52FE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6667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7280" r="18017" b="7778"/>
          <a:stretch/>
        </p:blipFill>
        <p:spPr>
          <a:xfrm rot="8429200">
            <a:off x="1439985" y="3535188"/>
            <a:ext cx="2880320" cy="252028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5" t="7395" r="19761" b="7664"/>
          <a:stretch/>
        </p:blipFill>
        <p:spPr>
          <a:xfrm rot="13209065" flipH="1">
            <a:off x="4860032" y="3535188"/>
            <a:ext cx="2771800" cy="2520280"/>
          </a:xfrm>
          <a:prstGeom prst="rect">
            <a:avLst/>
          </a:prstGeom>
        </p:spPr>
      </p:pic>
      <p:sp>
        <p:nvSpPr>
          <p:cNvPr id="11" name="Ovaal 10"/>
          <p:cNvSpPr>
            <a:spLocks noChangeAspect="1"/>
          </p:cNvSpPr>
          <p:nvPr/>
        </p:nvSpPr>
        <p:spPr>
          <a:xfrm>
            <a:off x="5849398" y="5364000"/>
            <a:ext cx="713232" cy="71323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2541600" y="5364000"/>
            <a:ext cx="713232" cy="71323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2541600" y="228433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Broomchloorfluormethaan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806F202-E04C-4DA7-9279-71E28F4E5F07}"/>
              </a:ext>
            </a:extLst>
          </p:cNvPr>
          <p:cNvSpPr txBox="1"/>
          <p:nvPr/>
        </p:nvSpPr>
        <p:spPr>
          <a:xfrm>
            <a:off x="5422639" y="6243309"/>
            <a:ext cx="1759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spiegelbeeld</a:t>
            </a:r>
          </a:p>
        </p:txBody>
      </p:sp>
    </p:spTree>
    <p:extLst>
      <p:ext uri="{BB962C8B-B14F-4D97-AF65-F5344CB8AC3E}">
        <p14:creationId xmlns:p14="http://schemas.microsoft.com/office/powerpoint/2010/main" val="123206730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10voorbiologie.nl/afbfczw/H36%20Energie(havo)/370204enzym.jpg">
            <a:extLst>
              <a:ext uri="{FF2B5EF4-FFF2-40B4-BE49-F238E27FC236}">
                <a16:creationId xmlns:a16="http://schemas.microsoft.com/office/drawing/2014/main" id="{87B2845A-07F3-4CCB-B173-AE25FCD56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19" y="921136"/>
            <a:ext cx="5937070" cy="391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25209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18CE4C0-E89B-4372-8597-CDC18C3F363E}"/>
              </a:ext>
            </a:extLst>
          </p:cNvPr>
          <p:cNvSpPr txBox="1"/>
          <p:nvPr/>
        </p:nvSpPr>
        <p:spPr>
          <a:xfrm>
            <a:off x="3707904" y="18864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Enzymen</a:t>
            </a:r>
          </a:p>
        </p:txBody>
      </p:sp>
      <p:pic>
        <p:nvPicPr>
          <p:cNvPr id="5" name="Picture 4" descr="http://www.10voorbiologie.nl/afbfczw/H36%20Energie(havo)/370204enzym.jpg">
            <a:extLst>
              <a:ext uri="{FF2B5EF4-FFF2-40B4-BE49-F238E27FC236}">
                <a16:creationId xmlns:a16="http://schemas.microsoft.com/office/drawing/2014/main" id="{87B2845A-07F3-4CCB-B173-AE25FCD56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19" y="921136"/>
            <a:ext cx="5937070" cy="391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69F02CF-9759-20C9-B71A-680CF53BE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87" y="5733256"/>
            <a:ext cx="76354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Enzym + Substraat  ↔  Enzym-Substraat-Complex  ↔  Enzym + Product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44757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681C344-B947-61D5-E1B7-69C89B1D2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5676" y="250161"/>
            <a:ext cx="8852648" cy="66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45124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B38E07EA-8258-79E2-1DD5-04BFC9936DC8}"/>
              </a:ext>
            </a:extLst>
          </p:cNvPr>
          <p:cNvGrpSpPr/>
          <p:nvPr/>
        </p:nvGrpSpPr>
        <p:grpSpPr>
          <a:xfrm>
            <a:off x="179512" y="1628800"/>
            <a:ext cx="3673475" cy="2906712"/>
            <a:chOff x="4427538" y="1773238"/>
            <a:chExt cx="3673475" cy="2906712"/>
          </a:xfrm>
        </p:grpSpPr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E2805B3C-24F9-94F8-5AA3-1F757D962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538" y="1773238"/>
              <a:ext cx="3673475" cy="290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75773E1C-4FB9-18F1-8300-BBCB75E94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0" t="20871" r="59357" b="54356"/>
            <a:stretch>
              <a:fillRect/>
            </a:stretch>
          </p:blipFill>
          <p:spPr bwMode="auto">
            <a:xfrm>
              <a:off x="5940152" y="3429000"/>
              <a:ext cx="597933" cy="78467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016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7">
            <a:extLst>
              <a:ext uri="{FF2B5EF4-FFF2-40B4-BE49-F238E27FC236}">
                <a16:creationId xmlns:a16="http://schemas.microsoft.com/office/drawing/2014/main" id="{CDAD105B-F0BF-A93D-1640-2AD2624A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30756"/>
            <a:ext cx="3672408" cy="290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460575"/>
      </p:ext>
    </p:extLst>
  </p:cSld>
  <p:clrMapOvr>
    <a:masterClrMapping/>
  </p:clrMapOvr>
  <p:transition spd="med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DAEB00D-FEBC-C5A2-1505-D85553743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88" t="16401" r="30313" b="19201"/>
          <a:stretch/>
        </p:blipFill>
        <p:spPr>
          <a:xfrm>
            <a:off x="1403648" y="116632"/>
            <a:ext cx="6912769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42810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6000" y="3105835"/>
            <a:ext cx="5670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https://www.youtube.com/watch?v=JS-iAuCIexk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https://www.youtube.com/watch?v=RBtgAz70_JY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584351"/>
      </p:ext>
    </p:extLst>
  </p:cSld>
  <p:clrMapOvr>
    <a:masterClrMapping/>
  </p:clrMapOvr>
  <p:transition spd="med"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620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7"/>
          <a:stretch/>
        </p:blipFill>
        <p:spPr>
          <a:xfrm>
            <a:off x="1764021" y="635818"/>
            <a:ext cx="2232248" cy="178507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22154" b="20880"/>
          <a:stretch/>
        </p:blipFill>
        <p:spPr>
          <a:xfrm flipH="1">
            <a:off x="5105322" y="1124744"/>
            <a:ext cx="1842942" cy="129614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7280" r="18017" b="7778"/>
          <a:stretch/>
        </p:blipFill>
        <p:spPr>
          <a:xfrm rot="8429200">
            <a:off x="1439985" y="3535188"/>
            <a:ext cx="2880320" cy="252028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5" t="7395" r="19761" b="7664"/>
          <a:stretch/>
        </p:blipFill>
        <p:spPr>
          <a:xfrm rot="13209065" flipH="1">
            <a:off x="4860032" y="3535188"/>
            <a:ext cx="2771800" cy="252028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4" t="3208" r="22581" b="77548"/>
          <a:stretch/>
        </p:blipFill>
        <p:spPr>
          <a:xfrm>
            <a:off x="5777880" y="692696"/>
            <a:ext cx="936104" cy="4320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5" r="74031" b="16606"/>
          <a:stretch/>
        </p:blipFill>
        <p:spPr>
          <a:xfrm>
            <a:off x="6916449" y="1916832"/>
            <a:ext cx="579687" cy="576064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011906" y="1556792"/>
            <a:ext cx="432302" cy="4535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9" t="41960" r="33886" b="38795"/>
          <a:stretch/>
        </p:blipFill>
        <p:spPr>
          <a:xfrm>
            <a:off x="5989990" y="1594131"/>
            <a:ext cx="432048" cy="432048"/>
          </a:xfrm>
          <a:prstGeom prst="rect">
            <a:avLst/>
          </a:prstGeom>
        </p:spPr>
      </p:pic>
      <p:sp>
        <p:nvSpPr>
          <p:cNvPr id="11" name="Ovaal 10"/>
          <p:cNvSpPr>
            <a:spLocks noChangeAspect="1"/>
          </p:cNvSpPr>
          <p:nvPr/>
        </p:nvSpPr>
        <p:spPr>
          <a:xfrm>
            <a:off x="5849398" y="5364000"/>
            <a:ext cx="713232" cy="71323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2541600" y="5364000"/>
            <a:ext cx="713232" cy="71323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2880145" y="2196038"/>
            <a:ext cx="713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F                </a:t>
            </a:r>
            <a:r>
              <a:rPr lang="nl-NL" sz="1000" dirty="0"/>
              <a:t>    </a:t>
            </a:r>
            <a:endParaRPr lang="nl-NL" sz="54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B11C68B-B336-45E9-B676-C05FA18B6883}"/>
              </a:ext>
            </a:extLst>
          </p:cNvPr>
          <p:cNvSpPr txBox="1"/>
          <p:nvPr/>
        </p:nvSpPr>
        <p:spPr>
          <a:xfrm>
            <a:off x="5849398" y="2196038"/>
            <a:ext cx="713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F                </a:t>
            </a:r>
            <a:r>
              <a:rPr lang="nl-NL" sz="1000" dirty="0"/>
              <a:t>    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198857772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7280" r="18017" b="7778"/>
          <a:stretch/>
        </p:blipFill>
        <p:spPr>
          <a:xfrm rot="8429200">
            <a:off x="1439985" y="3535188"/>
            <a:ext cx="2880320" cy="2520280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011906" y="1556792"/>
            <a:ext cx="432302" cy="4535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E8C51EEE-CE51-4F88-8C82-9283D9833D3A}"/>
              </a:ext>
            </a:extLst>
          </p:cNvPr>
          <p:cNvGrpSpPr/>
          <p:nvPr/>
        </p:nvGrpSpPr>
        <p:grpSpPr>
          <a:xfrm>
            <a:off x="4860032" y="3535188"/>
            <a:ext cx="2771800" cy="2542044"/>
            <a:chOff x="4860032" y="3535188"/>
            <a:chExt cx="2771800" cy="2542044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55" t="7395" r="19761" b="7664"/>
            <a:stretch/>
          </p:blipFill>
          <p:spPr>
            <a:xfrm rot="13209065" flipH="1">
              <a:off x="4860032" y="3535188"/>
              <a:ext cx="2771800" cy="2520280"/>
            </a:xfrm>
            <a:prstGeom prst="rect">
              <a:avLst/>
            </a:prstGeom>
          </p:spPr>
        </p:pic>
        <p:sp>
          <p:nvSpPr>
            <p:cNvPr id="11" name="Ovaal 10"/>
            <p:cNvSpPr>
              <a:spLocks noChangeAspect="1"/>
            </p:cNvSpPr>
            <p:nvPr/>
          </p:nvSpPr>
          <p:spPr>
            <a:xfrm>
              <a:off x="5849398" y="5364000"/>
              <a:ext cx="713232" cy="71323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2" name="Ovaal 11"/>
          <p:cNvSpPr>
            <a:spLocks noChangeAspect="1"/>
          </p:cNvSpPr>
          <p:nvPr/>
        </p:nvSpPr>
        <p:spPr>
          <a:xfrm>
            <a:off x="2541600" y="5364000"/>
            <a:ext cx="713232" cy="71323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Boog 14"/>
          <p:cNvSpPr/>
          <p:nvPr/>
        </p:nvSpPr>
        <p:spPr>
          <a:xfrm rot="16200000">
            <a:off x="5433022" y="4829546"/>
            <a:ext cx="1590069" cy="1584175"/>
          </a:xfrm>
          <a:prstGeom prst="arc">
            <a:avLst>
              <a:gd name="adj1" fmla="val 5514878"/>
              <a:gd name="adj2" fmla="val 16287682"/>
            </a:avLst>
          </a:prstGeom>
          <a:ln w="107950" cmpd="sng">
            <a:gradFill>
              <a:gsLst>
                <a:gs pos="69000">
                  <a:srgbClr val="FF0000"/>
                </a:gs>
                <a:gs pos="0">
                  <a:schemeClr val="accent6">
                    <a:lumMod val="20000"/>
                    <a:lumOff val="80000"/>
                  </a:schemeClr>
                </a:gs>
                <a:gs pos="98000">
                  <a:srgbClr val="FF0000"/>
                </a:gs>
              </a:gsLst>
              <a:lin ang="5400000" scaled="1"/>
            </a:gra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C235C19-C40D-4E91-A8D2-4E0EAC477272}"/>
              </a:ext>
            </a:extLst>
          </p:cNvPr>
          <p:cNvSpPr txBox="1"/>
          <p:nvPr/>
        </p:nvSpPr>
        <p:spPr>
          <a:xfrm>
            <a:off x="3042598" y="5979970"/>
            <a:ext cx="3150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    </a:t>
            </a:r>
            <a:r>
              <a:rPr lang="nl-NL" sz="2800" dirty="0">
                <a:solidFill>
                  <a:srgbClr val="FF0000"/>
                </a:solidFill>
              </a:rPr>
              <a:t>niet identiek</a:t>
            </a:r>
          </a:p>
        </p:txBody>
      </p:sp>
      <p:sp>
        <p:nvSpPr>
          <p:cNvPr id="16" name="Boog 15">
            <a:extLst>
              <a:ext uri="{FF2B5EF4-FFF2-40B4-BE49-F238E27FC236}">
                <a16:creationId xmlns:a16="http://schemas.microsoft.com/office/drawing/2014/main" id="{31240797-724F-4E7E-9510-A20B74952651}"/>
              </a:ext>
            </a:extLst>
          </p:cNvPr>
          <p:cNvSpPr/>
          <p:nvPr/>
        </p:nvSpPr>
        <p:spPr>
          <a:xfrm rot="10800000">
            <a:off x="5233325" y="3917297"/>
            <a:ext cx="2892269" cy="1827193"/>
          </a:xfrm>
          <a:prstGeom prst="arc">
            <a:avLst>
              <a:gd name="adj1" fmla="val 6610811"/>
              <a:gd name="adj2" fmla="val 14831960"/>
            </a:avLst>
          </a:prstGeom>
          <a:ln w="107950" cmpd="sng">
            <a:gradFill>
              <a:gsLst>
                <a:gs pos="69000">
                  <a:srgbClr val="FF0000"/>
                </a:gs>
                <a:gs pos="0">
                  <a:schemeClr val="accent6">
                    <a:lumMod val="20000"/>
                    <a:lumOff val="80000"/>
                  </a:schemeClr>
                </a:gs>
                <a:gs pos="98000">
                  <a:srgbClr val="FF0000"/>
                </a:gs>
              </a:gsLst>
              <a:lin ang="5400000" scaled="1"/>
            </a:gra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413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10800000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0" grpId="1"/>
      <p:bldP spid="10" grpId="2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7"/>
          <a:stretch/>
        </p:blipFill>
        <p:spPr>
          <a:xfrm>
            <a:off x="1764021" y="635818"/>
            <a:ext cx="2232248" cy="178507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22154" b="20880"/>
          <a:stretch/>
        </p:blipFill>
        <p:spPr>
          <a:xfrm flipH="1">
            <a:off x="5105322" y="1124744"/>
            <a:ext cx="1842942" cy="129614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7280" r="18017" b="7778"/>
          <a:stretch/>
        </p:blipFill>
        <p:spPr>
          <a:xfrm rot="8429200">
            <a:off x="1439985" y="3535188"/>
            <a:ext cx="2880320" cy="252028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5" t="7395" r="19761" b="7664"/>
          <a:stretch/>
        </p:blipFill>
        <p:spPr>
          <a:xfrm rot="13209065" flipH="1">
            <a:off x="4860032" y="3535188"/>
            <a:ext cx="2771800" cy="252028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4" t="3208" r="22581" b="77548"/>
          <a:stretch/>
        </p:blipFill>
        <p:spPr>
          <a:xfrm>
            <a:off x="5777880" y="692696"/>
            <a:ext cx="936104" cy="4320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5" r="74031" b="16606"/>
          <a:stretch/>
        </p:blipFill>
        <p:spPr>
          <a:xfrm>
            <a:off x="6916449" y="1916832"/>
            <a:ext cx="579687" cy="576064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011906" y="1556792"/>
            <a:ext cx="432302" cy="4535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9" t="41960" r="33886" b="38795"/>
          <a:stretch/>
        </p:blipFill>
        <p:spPr>
          <a:xfrm>
            <a:off x="5989990" y="1594131"/>
            <a:ext cx="432048" cy="432048"/>
          </a:xfrm>
          <a:prstGeom prst="rect">
            <a:avLst/>
          </a:prstGeom>
        </p:spPr>
      </p:pic>
      <p:sp>
        <p:nvSpPr>
          <p:cNvPr id="11" name="Ovaal 10"/>
          <p:cNvSpPr>
            <a:spLocks noChangeAspect="1"/>
          </p:cNvSpPr>
          <p:nvPr/>
        </p:nvSpPr>
        <p:spPr>
          <a:xfrm>
            <a:off x="5849398" y="5364000"/>
            <a:ext cx="713232" cy="71323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2541600" y="5364000"/>
            <a:ext cx="713232" cy="71323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2880145" y="220666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F                </a:t>
            </a:r>
            <a:r>
              <a:rPr lang="nl-NL" sz="1000" dirty="0"/>
              <a:t>    </a:t>
            </a:r>
            <a:r>
              <a:rPr lang="nl-NL" sz="5400" dirty="0" err="1"/>
              <a:t>F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95446622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7"/>
          <a:stretch/>
        </p:blipFill>
        <p:spPr>
          <a:xfrm>
            <a:off x="1764021" y="635818"/>
            <a:ext cx="2232248" cy="178507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22154" b="20880"/>
          <a:stretch/>
        </p:blipFill>
        <p:spPr>
          <a:xfrm flipH="1">
            <a:off x="5105322" y="1124744"/>
            <a:ext cx="1842942" cy="12961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4" t="3208" r="22581" b="77548"/>
          <a:stretch/>
        </p:blipFill>
        <p:spPr>
          <a:xfrm>
            <a:off x="5777880" y="692696"/>
            <a:ext cx="936104" cy="4320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5" r="74031" b="16606"/>
          <a:stretch/>
        </p:blipFill>
        <p:spPr>
          <a:xfrm>
            <a:off x="6916449" y="1916832"/>
            <a:ext cx="579687" cy="576064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011906" y="1556792"/>
            <a:ext cx="432302" cy="4535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9" t="41960" r="33886" b="38795"/>
          <a:stretch/>
        </p:blipFill>
        <p:spPr>
          <a:xfrm>
            <a:off x="5989990" y="1594131"/>
            <a:ext cx="432048" cy="43204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627784" y="3991730"/>
            <a:ext cx="541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 spiegelbeeldisomeren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880145" y="220666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F                </a:t>
            </a:r>
            <a:r>
              <a:rPr lang="nl-NL" sz="1000" dirty="0"/>
              <a:t>    </a:t>
            </a:r>
            <a:r>
              <a:rPr lang="nl-NL" sz="5400" dirty="0" err="1"/>
              <a:t>F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225833986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5040560" cy="504056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546138" y="320813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Propaan-1-ol</a:t>
            </a:r>
          </a:p>
        </p:txBody>
      </p:sp>
    </p:spTree>
    <p:extLst>
      <p:ext uri="{BB962C8B-B14F-4D97-AF65-F5344CB8AC3E}">
        <p14:creationId xmlns:p14="http://schemas.microsoft.com/office/powerpoint/2010/main" val="2295273621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5040560" cy="504056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8860" y="332656"/>
            <a:ext cx="4779640" cy="504056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F71ED31-79F0-4D50-A7E6-F455D101D95C}"/>
              </a:ext>
            </a:extLst>
          </p:cNvPr>
          <p:cNvSpPr txBox="1"/>
          <p:nvPr/>
        </p:nvSpPr>
        <p:spPr>
          <a:xfrm>
            <a:off x="6034999" y="5589240"/>
            <a:ext cx="2015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spiegelbeeld</a:t>
            </a:r>
          </a:p>
        </p:txBody>
      </p:sp>
    </p:spTree>
    <p:extLst>
      <p:ext uri="{BB962C8B-B14F-4D97-AF65-F5344CB8AC3E}">
        <p14:creationId xmlns:p14="http://schemas.microsoft.com/office/powerpoint/2010/main" val="381011031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5040560" cy="504056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8860" y="332656"/>
            <a:ext cx="4779640" cy="5040560"/>
          </a:xfrm>
          <a:prstGeom prst="rect">
            <a:avLst/>
          </a:prstGeom>
        </p:spPr>
      </p:pic>
      <p:sp>
        <p:nvSpPr>
          <p:cNvPr id="7" name="Boog 6">
            <a:extLst>
              <a:ext uri="{FF2B5EF4-FFF2-40B4-BE49-F238E27FC236}">
                <a16:creationId xmlns:a16="http://schemas.microsoft.com/office/drawing/2014/main" id="{FC394CAA-EBCB-4CF2-9249-27CDE3BC469B}"/>
              </a:ext>
            </a:extLst>
          </p:cNvPr>
          <p:cNvSpPr/>
          <p:nvPr/>
        </p:nvSpPr>
        <p:spPr>
          <a:xfrm rot="5400000" flipH="1">
            <a:off x="6556755" y="873621"/>
            <a:ext cx="323850" cy="2122240"/>
          </a:xfrm>
          <a:prstGeom prst="arc">
            <a:avLst>
              <a:gd name="adj1" fmla="val 4128644"/>
              <a:gd name="adj2" fmla="val 18113051"/>
            </a:avLst>
          </a:prstGeom>
          <a:ln w="107950" cmpd="sng"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97368">
                  <a:srgbClr val="FF0000"/>
                </a:gs>
                <a:gs pos="99000">
                  <a:srgbClr val="FF0000"/>
                </a:gs>
                <a:gs pos="97000">
                  <a:srgbClr val="FF0000"/>
                </a:gs>
                <a:gs pos="100000">
                  <a:srgbClr val="FF0000"/>
                </a:gs>
              </a:gsLst>
              <a:lin ang="5400000" scaled="1"/>
              <a:tileRect/>
            </a:gra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79D0DA9-1F13-4B5C-BE4E-BC720F1C209C}"/>
              </a:ext>
            </a:extLst>
          </p:cNvPr>
          <p:cNvSpPr txBox="1"/>
          <p:nvPr/>
        </p:nvSpPr>
        <p:spPr>
          <a:xfrm>
            <a:off x="6034999" y="5589240"/>
            <a:ext cx="2015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spiegelbeeld</a:t>
            </a:r>
          </a:p>
        </p:txBody>
      </p:sp>
    </p:spTree>
    <p:extLst>
      <p:ext uri="{BB962C8B-B14F-4D97-AF65-F5344CB8AC3E}">
        <p14:creationId xmlns:p14="http://schemas.microsoft.com/office/powerpoint/2010/main" val="248818598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2" t="4286" r="16439" b="4286"/>
          <a:stretch/>
        </p:blipFill>
        <p:spPr>
          <a:xfrm>
            <a:off x="5526358" y="548680"/>
            <a:ext cx="3096344" cy="460851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2" t="4286" r="16439" b="4286"/>
          <a:stretch/>
        </p:blipFill>
        <p:spPr>
          <a:xfrm>
            <a:off x="1115616" y="548680"/>
            <a:ext cx="3096344" cy="460851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923928" y="5085184"/>
            <a:ext cx="264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identiek</a:t>
            </a:r>
          </a:p>
        </p:txBody>
      </p:sp>
    </p:spTree>
    <p:extLst>
      <p:ext uri="{BB962C8B-B14F-4D97-AF65-F5344CB8AC3E}">
        <p14:creationId xmlns:p14="http://schemas.microsoft.com/office/powerpoint/2010/main" val="413989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5040560" cy="5040560"/>
          </a:xfrm>
          <a:prstGeom prst="rect">
            <a:avLst/>
          </a:prstGeom>
        </p:spPr>
      </p:pic>
      <p:sp>
        <p:nvSpPr>
          <p:cNvPr id="9" name="Ovaal 8"/>
          <p:cNvSpPr>
            <a:spLocks noChangeAspect="1"/>
          </p:cNvSpPr>
          <p:nvPr/>
        </p:nvSpPr>
        <p:spPr>
          <a:xfrm>
            <a:off x="1451198" y="2780928"/>
            <a:ext cx="713232" cy="713232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ln w="3175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2627784" y="32400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     1-chloorpropaan-1-ol</a:t>
            </a:r>
          </a:p>
        </p:txBody>
      </p:sp>
    </p:spTree>
    <p:extLst>
      <p:ext uri="{BB962C8B-B14F-4D97-AF65-F5344CB8AC3E}">
        <p14:creationId xmlns:p14="http://schemas.microsoft.com/office/powerpoint/2010/main" val="1178115109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tx2">
                <a:lumMod val="7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"/>
          <a:stretch/>
        </p:blipFill>
        <p:spPr>
          <a:xfrm>
            <a:off x="0" y="0"/>
            <a:ext cx="93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70149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9BFE09BD-BEA8-F666-925A-0203A7E3E78C}"/>
              </a:ext>
            </a:extLst>
          </p:cNvPr>
          <p:cNvGrpSpPr/>
          <p:nvPr/>
        </p:nvGrpSpPr>
        <p:grpSpPr>
          <a:xfrm>
            <a:off x="0" y="330525"/>
            <a:ext cx="9141555" cy="5042691"/>
            <a:chOff x="0" y="330525"/>
            <a:chExt cx="9141555" cy="5042691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2656"/>
              <a:ext cx="5040560" cy="5040560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1915" y="330525"/>
              <a:ext cx="4779640" cy="5040560"/>
            </a:xfrm>
            <a:prstGeom prst="rect">
              <a:avLst/>
            </a:prstGeom>
          </p:spPr>
        </p:pic>
        <p:sp>
          <p:nvSpPr>
            <p:cNvPr id="8" name="Ovaal 7"/>
            <p:cNvSpPr>
              <a:spLocks noChangeAspect="1"/>
            </p:cNvSpPr>
            <p:nvPr/>
          </p:nvSpPr>
          <p:spPr>
            <a:xfrm>
              <a:off x="7164288" y="2780928"/>
              <a:ext cx="713232" cy="71323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175">
              <a:solidFill>
                <a:srgbClr val="007A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al 8"/>
            <p:cNvSpPr>
              <a:spLocks noChangeAspect="1"/>
            </p:cNvSpPr>
            <p:nvPr/>
          </p:nvSpPr>
          <p:spPr>
            <a:xfrm>
              <a:off x="1451198" y="2780928"/>
              <a:ext cx="713232" cy="71323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175">
              <a:solidFill>
                <a:srgbClr val="007A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23455391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5040560" cy="504056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3200" y="332656"/>
            <a:ext cx="4779640" cy="5040560"/>
          </a:xfrm>
          <a:prstGeom prst="rect">
            <a:avLst/>
          </a:prstGeom>
        </p:spPr>
      </p:pic>
      <p:sp>
        <p:nvSpPr>
          <p:cNvPr id="8" name="Ovaal 7"/>
          <p:cNvSpPr>
            <a:spLocks noChangeAspect="1"/>
          </p:cNvSpPr>
          <p:nvPr/>
        </p:nvSpPr>
        <p:spPr>
          <a:xfrm>
            <a:off x="7164288" y="2780928"/>
            <a:ext cx="713232" cy="713232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175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1451198" y="2780928"/>
            <a:ext cx="713232" cy="713232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ln w="3175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Boog 6"/>
          <p:cNvSpPr/>
          <p:nvPr/>
        </p:nvSpPr>
        <p:spPr>
          <a:xfrm rot="5400000" flipH="1">
            <a:off x="6767339" y="1161653"/>
            <a:ext cx="323850" cy="2122240"/>
          </a:xfrm>
          <a:prstGeom prst="arc">
            <a:avLst>
              <a:gd name="adj1" fmla="val 4128644"/>
              <a:gd name="adj2" fmla="val 18113051"/>
            </a:avLst>
          </a:prstGeom>
          <a:ln w="107950" cmpd="sng"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97368">
                  <a:srgbClr val="FF0000"/>
                </a:gs>
                <a:gs pos="99000">
                  <a:srgbClr val="FF0000"/>
                </a:gs>
                <a:gs pos="97000">
                  <a:srgbClr val="FF0000"/>
                </a:gs>
                <a:gs pos="100000">
                  <a:srgbClr val="FF0000"/>
                </a:gs>
              </a:gsLst>
              <a:lin ang="5400000" scaled="1"/>
              <a:tileRect/>
            </a:gra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89203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t="2857" r="15010" b="2857"/>
          <a:stretch/>
        </p:blipFill>
        <p:spPr>
          <a:xfrm>
            <a:off x="5356992" y="476672"/>
            <a:ext cx="3168352" cy="47525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t="2857" r="15010" b="2857"/>
          <a:stretch/>
        </p:blipFill>
        <p:spPr>
          <a:xfrm>
            <a:off x="1115616" y="476672"/>
            <a:ext cx="3168352" cy="4752528"/>
          </a:xfrm>
          <a:prstGeom prst="rect">
            <a:avLst/>
          </a:prstGeom>
        </p:spPr>
      </p:pic>
      <p:sp>
        <p:nvSpPr>
          <p:cNvPr id="9" name="Ovaal 8"/>
          <p:cNvSpPr>
            <a:spLocks noChangeAspect="1"/>
          </p:cNvSpPr>
          <p:nvPr/>
        </p:nvSpPr>
        <p:spPr>
          <a:xfrm>
            <a:off x="1451198" y="2780928"/>
            <a:ext cx="713232" cy="713232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ln w="3175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Koorde 11"/>
          <p:cNvSpPr/>
          <p:nvPr/>
        </p:nvSpPr>
        <p:spPr>
          <a:xfrm rot="2229379">
            <a:off x="5340619" y="2065652"/>
            <a:ext cx="551614" cy="523737"/>
          </a:xfrm>
          <a:prstGeom prst="chord">
            <a:avLst>
              <a:gd name="adj1" fmla="val 1253669"/>
              <a:gd name="adj2" fmla="val 17931219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ln w="3175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4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t="2857" r="15010" b="2857"/>
          <a:stretch/>
        </p:blipFill>
        <p:spPr>
          <a:xfrm>
            <a:off x="5356992" y="476672"/>
            <a:ext cx="3168352" cy="47525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t="2857" r="15010" b="2857"/>
          <a:stretch/>
        </p:blipFill>
        <p:spPr>
          <a:xfrm>
            <a:off x="1115616" y="476672"/>
            <a:ext cx="3168352" cy="4752528"/>
          </a:xfrm>
          <a:prstGeom prst="rect">
            <a:avLst/>
          </a:prstGeom>
        </p:spPr>
      </p:pic>
      <p:sp>
        <p:nvSpPr>
          <p:cNvPr id="9" name="Ovaal 8"/>
          <p:cNvSpPr>
            <a:spLocks noChangeAspect="1"/>
          </p:cNvSpPr>
          <p:nvPr/>
        </p:nvSpPr>
        <p:spPr>
          <a:xfrm>
            <a:off x="1451198" y="2780928"/>
            <a:ext cx="713232" cy="713232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ln w="3175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Koorde 11"/>
          <p:cNvSpPr/>
          <p:nvPr/>
        </p:nvSpPr>
        <p:spPr>
          <a:xfrm rot="2229379">
            <a:off x="5340619" y="2065652"/>
            <a:ext cx="551614" cy="523737"/>
          </a:xfrm>
          <a:prstGeom prst="chord">
            <a:avLst>
              <a:gd name="adj1" fmla="val 1128187"/>
              <a:gd name="adj2" fmla="val 18285850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ln w="3175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3563888" y="5229200"/>
            <a:ext cx="3150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niet identiek</a:t>
            </a:r>
          </a:p>
        </p:txBody>
      </p:sp>
    </p:spTree>
    <p:extLst>
      <p:ext uri="{BB962C8B-B14F-4D97-AF65-F5344CB8AC3E}">
        <p14:creationId xmlns:p14="http://schemas.microsoft.com/office/powerpoint/2010/main" val="297028401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t="2857" r="15010" b="2857"/>
          <a:stretch/>
        </p:blipFill>
        <p:spPr>
          <a:xfrm>
            <a:off x="5356992" y="476672"/>
            <a:ext cx="3168352" cy="47525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t="2857" r="15010" b="2857"/>
          <a:stretch/>
        </p:blipFill>
        <p:spPr>
          <a:xfrm>
            <a:off x="1115616" y="476672"/>
            <a:ext cx="3168352" cy="4752528"/>
          </a:xfrm>
          <a:prstGeom prst="rect">
            <a:avLst/>
          </a:prstGeom>
        </p:spPr>
      </p:pic>
      <p:sp>
        <p:nvSpPr>
          <p:cNvPr id="9" name="Ovaal 8"/>
          <p:cNvSpPr>
            <a:spLocks noChangeAspect="1"/>
          </p:cNvSpPr>
          <p:nvPr/>
        </p:nvSpPr>
        <p:spPr>
          <a:xfrm>
            <a:off x="1451198" y="2780928"/>
            <a:ext cx="713232" cy="713232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ln w="3175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Koorde 11"/>
          <p:cNvSpPr/>
          <p:nvPr/>
        </p:nvSpPr>
        <p:spPr>
          <a:xfrm rot="2229379">
            <a:off x="5340619" y="2065652"/>
            <a:ext cx="551614" cy="523737"/>
          </a:xfrm>
          <a:prstGeom prst="chord">
            <a:avLst>
              <a:gd name="adj1" fmla="val 1352381"/>
              <a:gd name="adj2" fmla="val 18285850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ln w="3175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2843808" y="5907618"/>
            <a:ext cx="541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spiegelbeeldisomeren</a:t>
            </a:r>
          </a:p>
        </p:txBody>
      </p:sp>
    </p:spTree>
    <p:extLst>
      <p:ext uri="{BB962C8B-B14F-4D97-AF65-F5344CB8AC3E}">
        <p14:creationId xmlns:p14="http://schemas.microsoft.com/office/powerpoint/2010/main" val="355194483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7"/>
          <a:stretch/>
        </p:blipFill>
        <p:spPr>
          <a:xfrm>
            <a:off x="1764021" y="635818"/>
            <a:ext cx="2232248" cy="178507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22154" b="20880"/>
          <a:stretch/>
        </p:blipFill>
        <p:spPr>
          <a:xfrm flipH="1">
            <a:off x="5105322" y="1124744"/>
            <a:ext cx="1842942" cy="129614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7280" r="18017" b="7778"/>
          <a:stretch/>
        </p:blipFill>
        <p:spPr>
          <a:xfrm rot="8429200">
            <a:off x="1439985" y="3535188"/>
            <a:ext cx="2880320" cy="252028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5" t="7395" r="19761" b="7664"/>
          <a:stretch/>
        </p:blipFill>
        <p:spPr>
          <a:xfrm rot="13209065" flipH="1">
            <a:off x="4860032" y="3535188"/>
            <a:ext cx="2771800" cy="252028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4" t="3208" r="22581" b="77548"/>
          <a:stretch/>
        </p:blipFill>
        <p:spPr>
          <a:xfrm>
            <a:off x="5777880" y="692696"/>
            <a:ext cx="936104" cy="4320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5" r="74031" b="16606"/>
          <a:stretch/>
        </p:blipFill>
        <p:spPr>
          <a:xfrm>
            <a:off x="6916449" y="1916832"/>
            <a:ext cx="579687" cy="576064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011906" y="1556792"/>
            <a:ext cx="432302" cy="4535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9" t="41960" r="33886" b="38795"/>
          <a:stretch/>
        </p:blipFill>
        <p:spPr>
          <a:xfrm>
            <a:off x="5989990" y="1594131"/>
            <a:ext cx="432048" cy="432048"/>
          </a:xfrm>
          <a:prstGeom prst="rect">
            <a:avLst/>
          </a:prstGeom>
        </p:spPr>
      </p:pic>
      <p:sp>
        <p:nvSpPr>
          <p:cNvPr id="11" name="Ovaal 10"/>
          <p:cNvSpPr>
            <a:spLocks noChangeAspect="1"/>
          </p:cNvSpPr>
          <p:nvPr/>
        </p:nvSpPr>
        <p:spPr>
          <a:xfrm>
            <a:off x="5849398" y="5364000"/>
            <a:ext cx="713232" cy="71323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2541600" y="5364000"/>
            <a:ext cx="713232" cy="71323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2880145" y="2196038"/>
            <a:ext cx="713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F                </a:t>
            </a:r>
            <a:r>
              <a:rPr lang="nl-NL" sz="1000" dirty="0"/>
              <a:t>    </a:t>
            </a:r>
            <a:endParaRPr lang="nl-NL" sz="54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B11C68B-B336-45E9-B676-C05FA18B6883}"/>
              </a:ext>
            </a:extLst>
          </p:cNvPr>
          <p:cNvSpPr txBox="1"/>
          <p:nvPr/>
        </p:nvSpPr>
        <p:spPr>
          <a:xfrm>
            <a:off x="5849398" y="2196038"/>
            <a:ext cx="713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F                </a:t>
            </a:r>
            <a:r>
              <a:rPr lang="nl-NL" sz="1000" dirty="0"/>
              <a:t>    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2420597655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>
            <a:extLst>
              <a:ext uri="{FF2B5EF4-FFF2-40B4-BE49-F238E27FC236}">
                <a16:creationId xmlns:a16="http://schemas.microsoft.com/office/drawing/2014/main" id="{F83D60CC-27CE-4580-B30B-F46759F4BFF5}"/>
              </a:ext>
            </a:extLst>
          </p:cNvPr>
          <p:cNvSpPr txBox="1"/>
          <p:nvPr/>
        </p:nvSpPr>
        <p:spPr>
          <a:xfrm>
            <a:off x="2959120" y="3053907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Het spiegelbeeld is niet gelijk aan het origineel als aan het </a:t>
            </a:r>
            <a:r>
              <a:rPr lang="nl-NL" sz="2400" dirty="0">
                <a:solidFill>
                  <a:srgbClr val="FF0000"/>
                </a:solidFill>
              </a:rPr>
              <a:t>asymmetrische koolstofatoom </a:t>
            </a:r>
            <a:r>
              <a:rPr lang="nl-NL" sz="2400" dirty="0">
                <a:solidFill>
                  <a:schemeClr val="bg1"/>
                </a:solidFill>
              </a:rPr>
              <a:t>vier verschillende atoomgroepen zijn gebonden.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7"/>
          <a:stretch/>
        </p:blipFill>
        <p:spPr>
          <a:xfrm>
            <a:off x="1764021" y="635818"/>
            <a:ext cx="2232248" cy="178507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22154" b="20880"/>
          <a:stretch/>
        </p:blipFill>
        <p:spPr>
          <a:xfrm flipH="1">
            <a:off x="5105322" y="1124744"/>
            <a:ext cx="1842942" cy="12961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4" t="3208" r="22581" b="77548"/>
          <a:stretch/>
        </p:blipFill>
        <p:spPr>
          <a:xfrm>
            <a:off x="5777880" y="692696"/>
            <a:ext cx="936104" cy="4320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5" r="74031" b="16606"/>
          <a:stretch/>
        </p:blipFill>
        <p:spPr>
          <a:xfrm>
            <a:off x="6916449" y="1916832"/>
            <a:ext cx="579687" cy="576064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011906" y="1556792"/>
            <a:ext cx="432302" cy="4535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9" t="41960" r="33886" b="38795"/>
          <a:stretch/>
        </p:blipFill>
        <p:spPr>
          <a:xfrm>
            <a:off x="5989990" y="1594131"/>
            <a:ext cx="432048" cy="432048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2880145" y="2196038"/>
            <a:ext cx="713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F                </a:t>
            </a:r>
            <a:r>
              <a:rPr lang="nl-NL" sz="1000" dirty="0"/>
              <a:t>    </a:t>
            </a:r>
            <a:endParaRPr lang="nl-NL" sz="54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B11C68B-B336-45E9-B676-C05FA18B6883}"/>
              </a:ext>
            </a:extLst>
          </p:cNvPr>
          <p:cNvSpPr txBox="1"/>
          <p:nvPr/>
        </p:nvSpPr>
        <p:spPr>
          <a:xfrm>
            <a:off x="5849398" y="2196038"/>
            <a:ext cx="713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F                </a:t>
            </a:r>
            <a:r>
              <a:rPr lang="nl-NL" sz="1000" dirty="0"/>
              <a:t>    </a:t>
            </a:r>
            <a:endParaRPr lang="nl-NL" sz="5400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0508311-8F02-4485-9B43-911D8E07AE69}"/>
              </a:ext>
            </a:extLst>
          </p:cNvPr>
          <p:cNvSpPr txBox="1"/>
          <p:nvPr/>
        </p:nvSpPr>
        <p:spPr>
          <a:xfrm>
            <a:off x="3129762" y="144965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C2B2CD5-7AC9-46EF-8C29-90A5383D2FF4}"/>
              </a:ext>
            </a:extLst>
          </p:cNvPr>
          <p:cNvSpPr txBox="1"/>
          <p:nvPr/>
        </p:nvSpPr>
        <p:spPr>
          <a:xfrm>
            <a:off x="6343496" y="145686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13461327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7"/>
          <a:stretch/>
        </p:blipFill>
        <p:spPr>
          <a:xfrm>
            <a:off x="1764021" y="635818"/>
            <a:ext cx="2232248" cy="178507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22154" b="20880"/>
          <a:stretch/>
        </p:blipFill>
        <p:spPr>
          <a:xfrm flipH="1">
            <a:off x="5105322" y="1124744"/>
            <a:ext cx="1842942" cy="12961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4" t="3208" r="22581" b="77548"/>
          <a:stretch/>
        </p:blipFill>
        <p:spPr>
          <a:xfrm>
            <a:off x="5777880" y="692696"/>
            <a:ext cx="936104" cy="4320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5" r="74031" b="16606"/>
          <a:stretch/>
        </p:blipFill>
        <p:spPr>
          <a:xfrm>
            <a:off x="6916449" y="1916832"/>
            <a:ext cx="579687" cy="576064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011906" y="1556792"/>
            <a:ext cx="432302" cy="4535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9" t="41960" r="33886" b="38795"/>
          <a:stretch/>
        </p:blipFill>
        <p:spPr>
          <a:xfrm>
            <a:off x="5989990" y="1594131"/>
            <a:ext cx="432048" cy="432048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2880145" y="2196038"/>
            <a:ext cx="713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F                </a:t>
            </a:r>
            <a:r>
              <a:rPr lang="nl-NL" sz="1000" dirty="0"/>
              <a:t>    </a:t>
            </a:r>
            <a:endParaRPr lang="nl-NL" sz="54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B11C68B-B336-45E9-B676-C05FA18B6883}"/>
              </a:ext>
            </a:extLst>
          </p:cNvPr>
          <p:cNvSpPr txBox="1"/>
          <p:nvPr/>
        </p:nvSpPr>
        <p:spPr>
          <a:xfrm>
            <a:off x="5849398" y="2196038"/>
            <a:ext cx="713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F                </a:t>
            </a:r>
            <a:r>
              <a:rPr lang="nl-NL" sz="1000" dirty="0"/>
              <a:t>    </a:t>
            </a:r>
            <a:endParaRPr lang="nl-NL" sz="54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3EBC276-DA99-4A04-853A-1DE96F49743F}"/>
              </a:ext>
            </a:extLst>
          </p:cNvPr>
          <p:cNvSpPr txBox="1"/>
          <p:nvPr/>
        </p:nvSpPr>
        <p:spPr>
          <a:xfrm>
            <a:off x="611560" y="540113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Het spiegelbeeld is niet gelijk aan het origineel als aan het asymmetrische koolstofatoom </a:t>
            </a:r>
            <a:r>
              <a:rPr lang="nl-NL" sz="2400" dirty="0">
                <a:solidFill>
                  <a:srgbClr val="FF0000"/>
                </a:solidFill>
              </a:rPr>
              <a:t>vier verschillende atoomgroepen </a:t>
            </a:r>
            <a:r>
              <a:rPr lang="nl-NL" sz="2400" dirty="0"/>
              <a:t>zijn gebonden. 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ADF6FB4-1EB7-42C1-B23E-380814CA7C1C}"/>
              </a:ext>
            </a:extLst>
          </p:cNvPr>
          <p:cNvSpPr txBox="1"/>
          <p:nvPr/>
        </p:nvSpPr>
        <p:spPr>
          <a:xfrm>
            <a:off x="3129762" y="144965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3816C96-28E0-4C24-B65D-91DACF953CE9}"/>
              </a:ext>
            </a:extLst>
          </p:cNvPr>
          <p:cNvSpPr txBox="1"/>
          <p:nvPr/>
        </p:nvSpPr>
        <p:spPr>
          <a:xfrm>
            <a:off x="6343496" y="145686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606759189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C3EBC276-DA99-4A04-853A-1DE96F49743F}"/>
              </a:ext>
            </a:extLst>
          </p:cNvPr>
          <p:cNvSpPr txBox="1"/>
          <p:nvPr/>
        </p:nvSpPr>
        <p:spPr>
          <a:xfrm>
            <a:off x="611560" y="540113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Het spiegelbeeld is niet gelijk aan het origineel als aan het asymmetrische koolstofatoom vier verschillende atoomgroepen zijn gebonden.  </a:t>
            </a:r>
            <a:r>
              <a:rPr lang="nl-NL" sz="2400" dirty="0">
                <a:solidFill>
                  <a:srgbClr val="FF0000"/>
                </a:solidFill>
              </a:rPr>
              <a:t>Er is geen symmetrievlak.</a:t>
            </a:r>
          </a:p>
          <a:p>
            <a:endParaRPr lang="nl-NL" sz="2400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B5397D89-E918-5175-A29F-2B25BCC38342}"/>
              </a:ext>
            </a:extLst>
          </p:cNvPr>
          <p:cNvGrpSpPr/>
          <p:nvPr/>
        </p:nvGrpSpPr>
        <p:grpSpPr>
          <a:xfrm>
            <a:off x="1764021" y="635818"/>
            <a:ext cx="5732115" cy="2483550"/>
            <a:chOff x="1764021" y="635818"/>
            <a:chExt cx="5732115" cy="2483550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487"/>
            <a:stretch/>
          </p:blipFill>
          <p:spPr>
            <a:xfrm>
              <a:off x="1764021" y="635818"/>
              <a:ext cx="2232248" cy="1785070"/>
            </a:xfrm>
            <a:prstGeom prst="rect">
              <a:avLst/>
            </a:prstGeom>
          </p:spPr>
        </p:pic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56" t="22154" b="20880"/>
            <a:stretch/>
          </p:blipFill>
          <p:spPr>
            <a:xfrm flipH="1">
              <a:off x="5105322" y="1124744"/>
              <a:ext cx="1842942" cy="1296144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84" t="3208" r="22581" b="77548"/>
            <a:stretch/>
          </p:blipFill>
          <p:spPr>
            <a:xfrm>
              <a:off x="5777880" y="692696"/>
              <a:ext cx="936104" cy="432048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35" r="74031" b="16606"/>
            <a:stretch/>
          </p:blipFill>
          <p:spPr>
            <a:xfrm>
              <a:off x="6916449" y="1916832"/>
              <a:ext cx="579687" cy="576064"/>
            </a:xfrm>
            <a:prstGeom prst="rect">
              <a:avLst/>
            </a:prstGeom>
          </p:spPr>
        </p:pic>
        <p:sp>
          <p:nvSpPr>
            <p:cNvPr id="4" name="Ovaal 3"/>
            <p:cNvSpPr/>
            <p:nvPr/>
          </p:nvSpPr>
          <p:spPr>
            <a:xfrm>
              <a:off x="6011906" y="1556792"/>
              <a:ext cx="432302" cy="4535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9" t="41960" r="33886" b="38795"/>
            <a:stretch/>
          </p:blipFill>
          <p:spPr>
            <a:xfrm>
              <a:off x="5989990" y="1594131"/>
              <a:ext cx="432048" cy="432048"/>
            </a:xfrm>
            <a:prstGeom prst="rect">
              <a:avLst/>
            </a:prstGeom>
          </p:spPr>
        </p:pic>
        <p:sp>
          <p:nvSpPr>
            <p:cNvPr id="13" name="Tekstvak 12"/>
            <p:cNvSpPr txBox="1"/>
            <p:nvPr/>
          </p:nvSpPr>
          <p:spPr>
            <a:xfrm>
              <a:off x="2880145" y="2196038"/>
              <a:ext cx="7132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/>
                <a:t>F                </a:t>
              </a:r>
              <a:r>
                <a:rPr lang="nl-NL" sz="1000" dirty="0"/>
                <a:t>    </a:t>
              </a:r>
              <a:endParaRPr lang="nl-NL" sz="5400" dirty="0"/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4B11C68B-B336-45E9-B676-C05FA18B6883}"/>
                </a:ext>
              </a:extLst>
            </p:cNvPr>
            <p:cNvSpPr txBox="1"/>
            <p:nvPr/>
          </p:nvSpPr>
          <p:spPr>
            <a:xfrm>
              <a:off x="5849398" y="2196038"/>
              <a:ext cx="7132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/>
                <a:t>F                </a:t>
              </a:r>
              <a:r>
                <a:rPr lang="nl-NL" sz="1000" dirty="0"/>
                <a:t>    </a:t>
              </a:r>
              <a:endParaRPr lang="nl-NL" sz="5400" dirty="0"/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6ADF6FB4-1EB7-42C1-B23E-380814CA7C1C}"/>
                </a:ext>
              </a:extLst>
            </p:cNvPr>
            <p:cNvSpPr txBox="1"/>
            <p:nvPr/>
          </p:nvSpPr>
          <p:spPr>
            <a:xfrm>
              <a:off x="3129762" y="1449650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>
                  <a:solidFill>
                    <a:srgbClr val="0070C0"/>
                  </a:solidFill>
                </a:rPr>
                <a:t>*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03816C96-28E0-4C24-B65D-91DACF953CE9}"/>
                </a:ext>
              </a:extLst>
            </p:cNvPr>
            <p:cNvSpPr txBox="1"/>
            <p:nvPr/>
          </p:nvSpPr>
          <p:spPr>
            <a:xfrm>
              <a:off x="6343496" y="1456862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>
                  <a:solidFill>
                    <a:srgbClr val="0070C0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16121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7"/>
          <a:stretch/>
        </p:blipFill>
        <p:spPr>
          <a:xfrm>
            <a:off x="1764021" y="635818"/>
            <a:ext cx="2232248" cy="178507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22154" b="20880"/>
          <a:stretch/>
        </p:blipFill>
        <p:spPr>
          <a:xfrm flipH="1">
            <a:off x="5105322" y="1124744"/>
            <a:ext cx="1842942" cy="12961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4" t="3208" r="22581" b="77548"/>
          <a:stretch/>
        </p:blipFill>
        <p:spPr>
          <a:xfrm>
            <a:off x="5777880" y="692696"/>
            <a:ext cx="936104" cy="4320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5" r="74031" b="16606"/>
          <a:stretch/>
        </p:blipFill>
        <p:spPr>
          <a:xfrm>
            <a:off x="6916449" y="1916832"/>
            <a:ext cx="579687" cy="576064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011906" y="1556792"/>
            <a:ext cx="432302" cy="4535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9" t="41960" r="33886" b="38795"/>
          <a:stretch/>
        </p:blipFill>
        <p:spPr>
          <a:xfrm>
            <a:off x="5989990" y="1594131"/>
            <a:ext cx="432048" cy="432048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2880145" y="2196038"/>
            <a:ext cx="713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F                </a:t>
            </a:r>
            <a:r>
              <a:rPr lang="nl-NL" sz="1000" dirty="0"/>
              <a:t>    </a:t>
            </a:r>
            <a:endParaRPr lang="nl-NL" sz="54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B11C68B-B336-45E9-B676-C05FA18B6883}"/>
              </a:ext>
            </a:extLst>
          </p:cNvPr>
          <p:cNvSpPr txBox="1"/>
          <p:nvPr/>
        </p:nvSpPr>
        <p:spPr>
          <a:xfrm>
            <a:off x="5849398" y="2196038"/>
            <a:ext cx="713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F                </a:t>
            </a:r>
            <a:r>
              <a:rPr lang="nl-NL" sz="1000" dirty="0"/>
              <a:t>    </a:t>
            </a:r>
            <a:endParaRPr lang="nl-NL" sz="54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3EBC276-DA99-4A04-853A-1DE96F49743F}"/>
              </a:ext>
            </a:extLst>
          </p:cNvPr>
          <p:cNvSpPr txBox="1"/>
          <p:nvPr/>
        </p:nvSpPr>
        <p:spPr>
          <a:xfrm>
            <a:off x="611560" y="540113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Het spiegelbeeld is niet gelijk aan het origineel als aan het asymmetrische koolstofatoom vier verschillende atoomgroepen zijn gebonden.  </a:t>
            </a:r>
            <a:r>
              <a:rPr lang="nl-NL" sz="2400" dirty="0">
                <a:solidFill>
                  <a:srgbClr val="FF0000"/>
                </a:solidFill>
              </a:rPr>
              <a:t>Er is geen symmetrievlak.</a:t>
            </a:r>
          </a:p>
          <a:p>
            <a:endParaRPr lang="nl-NL" sz="24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ADF6FB4-1EB7-42C1-B23E-380814CA7C1C}"/>
              </a:ext>
            </a:extLst>
          </p:cNvPr>
          <p:cNvSpPr txBox="1"/>
          <p:nvPr/>
        </p:nvSpPr>
        <p:spPr>
          <a:xfrm>
            <a:off x="3129762" y="144965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3816C96-28E0-4C24-B65D-91DACF953CE9}"/>
              </a:ext>
            </a:extLst>
          </p:cNvPr>
          <p:cNvSpPr txBox="1"/>
          <p:nvPr/>
        </p:nvSpPr>
        <p:spPr>
          <a:xfrm>
            <a:off x="6343496" y="145686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*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6455AF32-49DA-4198-B9AE-4BF48537FCE8}"/>
              </a:ext>
            </a:extLst>
          </p:cNvPr>
          <p:cNvGrpSpPr/>
          <p:nvPr/>
        </p:nvGrpSpPr>
        <p:grpSpPr>
          <a:xfrm>
            <a:off x="3327505" y="2934449"/>
            <a:ext cx="4446240" cy="2341090"/>
            <a:chOff x="3327505" y="2934449"/>
            <a:chExt cx="4446240" cy="2341090"/>
          </a:xfrm>
        </p:grpSpPr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C3467601-CF5B-4176-B5D1-EB96AF190E92}"/>
                </a:ext>
              </a:extLst>
            </p:cNvPr>
            <p:cNvSpPr txBox="1"/>
            <p:nvPr/>
          </p:nvSpPr>
          <p:spPr>
            <a:xfrm>
              <a:off x="3327505" y="2934449"/>
              <a:ext cx="4446240" cy="2341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nl-NL" sz="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Cl</a:t>
              </a:r>
            </a:p>
            <a:p>
              <a:pPr>
                <a:lnSpc>
                  <a:spcPts val="3500"/>
                </a:lnSpc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nl-NL" sz="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  <a:p>
              <a:pPr>
                <a:lnSpc>
                  <a:spcPts val="3500"/>
                </a:lnSpc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Br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  <a:p>
              <a:pPr>
                <a:lnSpc>
                  <a:spcPts val="3500"/>
                </a:lnSpc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nl-NL" sz="800" dirty="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  <a:p>
              <a:pPr>
                <a:lnSpc>
                  <a:spcPts val="3500"/>
                </a:lnSpc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       F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EB42F248-6078-4A5E-B0BA-E3428A30A893}"/>
                </a:ext>
              </a:extLst>
            </p:cNvPr>
            <p:cNvSpPr txBox="1"/>
            <p:nvPr/>
          </p:nvSpPr>
          <p:spPr>
            <a:xfrm>
              <a:off x="4572000" y="3587848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>
                  <a:solidFill>
                    <a:srgbClr val="0070C0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10446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tx2">
                <a:lumMod val="7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"/>
          <a:stretch/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44A8ACD-CD41-41F0-AF35-D6CACA84DCE7}"/>
              </a:ext>
            </a:extLst>
          </p:cNvPr>
          <p:cNvSpPr txBox="1"/>
          <p:nvPr/>
        </p:nvSpPr>
        <p:spPr>
          <a:xfrm>
            <a:off x="2807804" y="98072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</a:t>
            </a:r>
            <a:r>
              <a:rPr lang="nl-NL" sz="2800" dirty="0" err="1">
                <a:solidFill>
                  <a:srgbClr val="FF0000"/>
                </a:solidFill>
              </a:rPr>
              <a:t>Spiegelbeeldisomerie</a:t>
            </a:r>
            <a:endParaRPr lang="nl-N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6259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65D34629-938C-497A-83B0-5F2FD7D9190A}"/>
              </a:ext>
            </a:extLst>
          </p:cNvPr>
          <p:cNvSpPr txBox="1"/>
          <p:nvPr/>
        </p:nvSpPr>
        <p:spPr>
          <a:xfrm>
            <a:off x="2195736" y="5733256"/>
            <a:ext cx="4586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   twee </a:t>
            </a:r>
            <a:r>
              <a:rPr lang="nl-NL" sz="2800" dirty="0">
                <a:solidFill>
                  <a:srgbClr val="FF0000"/>
                </a:solidFill>
              </a:rPr>
              <a:t>spiegelbeeldisomeren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DB0830FB-22A9-4815-9A6F-DBB17DB1F897}"/>
              </a:ext>
            </a:extLst>
          </p:cNvPr>
          <p:cNvGrpSpPr/>
          <p:nvPr/>
        </p:nvGrpSpPr>
        <p:grpSpPr>
          <a:xfrm>
            <a:off x="3327505" y="2934449"/>
            <a:ext cx="4446240" cy="2341090"/>
            <a:chOff x="3327505" y="2934449"/>
            <a:chExt cx="4446240" cy="2341090"/>
          </a:xfrm>
        </p:grpSpPr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3FF8459D-37A3-4C9E-9F16-65B21FADE695}"/>
                </a:ext>
              </a:extLst>
            </p:cNvPr>
            <p:cNvSpPr txBox="1"/>
            <p:nvPr/>
          </p:nvSpPr>
          <p:spPr>
            <a:xfrm>
              <a:off x="3327505" y="2934449"/>
              <a:ext cx="4446240" cy="2341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nl-NL" sz="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Cl</a:t>
              </a:r>
            </a:p>
            <a:p>
              <a:pPr>
                <a:lnSpc>
                  <a:spcPts val="3500"/>
                </a:lnSpc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nl-NL" sz="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  <a:p>
              <a:pPr>
                <a:lnSpc>
                  <a:spcPts val="3500"/>
                </a:lnSpc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Br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  <a:p>
              <a:pPr>
                <a:lnSpc>
                  <a:spcPts val="3500"/>
                </a:lnSpc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nl-NL" sz="800" dirty="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  <a:p>
              <a:pPr>
                <a:lnSpc>
                  <a:spcPts val="3500"/>
                </a:lnSpc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       F</a:t>
              </a: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7EFDD0AE-C2EE-4297-88A6-9A6507B3179F}"/>
                </a:ext>
              </a:extLst>
            </p:cNvPr>
            <p:cNvSpPr txBox="1"/>
            <p:nvPr/>
          </p:nvSpPr>
          <p:spPr>
            <a:xfrm>
              <a:off x="4572000" y="3587848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>
                  <a:solidFill>
                    <a:srgbClr val="0070C0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1388006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5" y="620688"/>
            <a:ext cx="4173518" cy="270757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635896" y="18864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  2-butanol</a:t>
            </a:r>
          </a:p>
        </p:txBody>
      </p:sp>
    </p:spTree>
    <p:extLst>
      <p:ext uri="{BB962C8B-B14F-4D97-AF65-F5344CB8AC3E}">
        <p14:creationId xmlns:p14="http://schemas.microsoft.com/office/powerpoint/2010/main" val="3418572237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5" y="620688"/>
            <a:ext cx="4173518" cy="2707571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539552" y="1625636"/>
            <a:ext cx="1872208" cy="16391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 rot="2000921">
            <a:off x="1116161" y="766139"/>
            <a:ext cx="1300157" cy="8123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2411760" y="1052736"/>
            <a:ext cx="50405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 rot="19013289">
            <a:off x="2419846" y="1302642"/>
            <a:ext cx="2736304" cy="18747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998270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5" y="620688"/>
            <a:ext cx="4173518" cy="2707571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539552" y="1625636"/>
            <a:ext cx="1872208" cy="16391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 rot="2000921">
            <a:off x="1116161" y="766139"/>
            <a:ext cx="1300157" cy="8123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2411760" y="1052736"/>
            <a:ext cx="50405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 rot="19013289">
            <a:off x="2419846" y="1302642"/>
            <a:ext cx="2736304" cy="18747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5283BCB-2B93-41DF-B799-0F2E3B44BA4A}"/>
              </a:ext>
            </a:extLst>
          </p:cNvPr>
          <p:cNvSpPr txBox="1"/>
          <p:nvPr/>
        </p:nvSpPr>
        <p:spPr>
          <a:xfrm>
            <a:off x="1453952" y="4004404"/>
            <a:ext cx="6605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Het tweede C-atoom is een asymmetrisch C-atoom.</a:t>
            </a:r>
          </a:p>
        </p:txBody>
      </p:sp>
    </p:spTree>
    <p:extLst>
      <p:ext uri="{BB962C8B-B14F-4D97-AF65-F5344CB8AC3E}">
        <p14:creationId xmlns:p14="http://schemas.microsoft.com/office/powerpoint/2010/main" val="1783101456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5" y="620688"/>
            <a:ext cx="4173518" cy="270757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72F81FF-B843-43AD-B40A-E6DA9FA53107}"/>
              </a:ext>
            </a:extLst>
          </p:cNvPr>
          <p:cNvSpPr txBox="1"/>
          <p:nvPr/>
        </p:nvSpPr>
        <p:spPr>
          <a:xfrm>
            <a:off x="1453952" y="4004404"/>
            <a:ext cx="6647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Het tweede C-atoom is een asymmetrisch C-atoom.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CD45C13-6B3A-407F-9D57-E7F36EEEEAA2}"/>
              </a:ext>
            </a:extLst>
          </p:cNvPr>
          <p:cNvSpPr txBox="1"/>
          <p:nvPr/>
        </p:nvSpPr>
        <p:spPr>
          <a:xfrm>
            <a:off x="2627784" y="157799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9491621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5" y="620688"/>
            <a:ext cx="4173518" cy="270757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627784" y="157799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2F81FF-B843-43AD-B40A-E6DA9FA53107}"/>
              </a:ext>
            </a:extLst>
          </p:cNvPr>
          <p:cNvSpPr txBox="1"/>
          <p:nvPr/>
        </p:nvSpPr>
        <p:spPr>
          <a:xfrm>
            <a:off x="1453952" y="4004404"/>
            <a:ext cx="6906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Het tweede C-atoom is een asymmetrisch C-atoom.</a:t>
            </a:r>
          </a:p>
          <a:p>
            <a:r>
              <a:rPr lang="nl-NL" sz="2400" dirty="0">
                <a:solidFill>
                  <a:srgbClr val="FF0000"/>
                </a:solidFill>
              </a:rPr>
              <a:t>Er zijn dus twee spiegelbeeldisomeren van 2-butanol. </a:t>
            </a:r>
          </a:p>
        </p:txBody>
      </p:sp>
    </p:spTree>
    <p:extLst>
      <p:ext uri="{BB962C8B-B14F-4D97-AF65-F5344CB8AC3E}">
        <p14:creationId xmlns:p14="http://schemas.microsoft.com/office/powerpoint/2010/main" val="2755475564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5" y="620688"/>
            <a:ext cx="4173518" cy="270757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5247"/>
            <a:ext cx="4680520" cy="318275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627784" y="1577999"/>
            <a:ext cx="7920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*</a:t>
            </a:r>
          </a:p>
          <a:p>
            <a:endParaRPr lang="nl-NL" sz="3600" dirty="0">
              <a:solidFill>
                <a:srgbClr val="0070C0"/>
              </a:solidFill>
            </a:endParaRPr>
          </a:p>
          <a:p>
            <a:endParaRPr lang="nl-NL" sz="3600" dirty="0">
              <a:solidFill>
                <a:srgbClr val="0070C0"/>
              </a:solidFill>
            </a:endParaRPr>
          </a:p>
          <a:p>
            <a:endParaRPr lang="nl-NL" sz="3600" dirty="0">
              <a:solidFill>
                <a:srgbClr val="0070C0"/>
              </a:solidFill>
            </a:endParaRPr>
          </a:p>
          <a:p>
            <a:endParaRPr lang="nl-NL" sz="3600" dirty="0">
              <a:solidFill>
                <a:srgbClr val="0070C0"/>
              </a:solidFill>
            </a:endParaRPr>
          </a:p>
          <a:p>
            <a:endParaRPr lang="nl-NL" sz="3600" dirty="0">
              <a:solidFill>
                <a:srgbClr val="0070C0"/>
              </a:solidFill>
            </a:endParaRPr>
          </a:p>
          <a:p>
            <a:r>
              <a:rPr lang="nl-NL" sz="3600" dirty="0">
                <a:solidFill>
                  <a:srgbClr val="0070C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29883543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5" y="620688"/>
            <a:ext cx="4173518" cy="270757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5247"/>
            <a:ext cx="4680520" cy="318275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627784" y="1577999"/>
            <a:ext cx="7920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*</a:t>
            </a:r>
          </a:p>
          <a:p>
            <a:endParaRPr lang="nl-NL" sz="3600" dirty="0">
              <a:solidFill>
                <a:srgbClr val="0070C0"/>
              </a:solidFill>
            </a:endParaRPr>
          </a:p>
          <a:p>
            <a:endParaRPr lang="nl-NL" sz="3600" dirty="0">
              <a:solidFill>
                <a:srgbClr val="0070C0"/>
              </a:solidFill>
            </a:endParaRPr>
          </a:p>
          <a:p>
            <a:endParaRPr lang="nl-NL" sz="3600" dirty="0">
              <a:solidFill>
                <a:srgbClr val="0070C0"/>
              </a:solidFill>
            </a:endParaRPr>
          </a:p>
          <a:p>
            <a:endParaRPr lang="nl-NL" sz="3600" dirty="0">
              <a:solidFill>
                <a:srgbClr val="0070C0"/>
              </a:solidFill>
            </a:endParaRPr>
          </a:p>
          <a:p>
            <a:endParaRPr lang="nl-NL" sz="3600" dirty="0">
              <a:solidFill>
                <a:srgbClr val="0070C0"/>
              </a:solidFill>
            </a:endParaRPr>
          </a:p>
          <a:p>
            <a:r>
              <a:rPr lang="nl-NL" sz="3600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436096" y="2459504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De spiegelbeeldisomeer krijg je als je twee willekeurige groepen aan het asymmetrische koolstofatoom verwisselt.</a:t>
            </a:r>
          </a:p>
        </p:txBody>
      </p:sp>
    </p:spTree>
    <p:extLst>
      <p:ext uri="{BB962C8B-B14F-4D97-AF65-F5344CB8AC3E}">
        <p14:creationId xmlns:p14="http://schemas.microsoft.com/office/powerpoint/2010/main" val="115575949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5" y="620688"/>
            <a:ext cx="4173518" cy="270757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5247"/>
            <a:ext cx="4680520" cy="318275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627784" y="1577999"/>
            <a:ext cx="7920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*</a:t>
            </a:r>
          </a:p>
          <a:p>
            <a:endParaRPr lang="nl-NL" sz="3600" dirty="0">
              <a:solidFill>
                <a:srgbClr val="0070C0"/>
              </a:solidFill>
            </a:endParaRPr>
          </a:p>
          <a:p>
            <a:endParaRPr lang="nl-NL" sz="3600" dirty="0">
              <a:solidFill>
                <a:srgbClr val="0070C0"/>
              </a:solidFill>
            </a:endParaRPr>
          </a:p>
          <a:p>
            <a:endParaRPr lang="nl-NL" sz="3600" dirty="0">
              <a:solidFill>
                <a:srgbClr val="0070C0"/>
              </a:solidFill>
            </a:endParaRPr>
          </a:p>
          <a:p>
            <a:endParaRPr lang="nl-NL" sz="3600" dirty="0">
              <a:solidFill>
                <a:srgbClr val="0070C0"/>
              </a:solidFill>
            </a:endParaRPr>
          </a:p>
          <a:p>
            <a:endParaRPr lang="nl-NL" sz="3600" dirty="0">
              <a:solidFill>
                <a:srgbClr val="0070C0"/>
              </a:solidFill>
            </a:endParaRPr>
          </a:p>
          <a:p>
            <a:r>
              <a:rPr lang="nl-NL" sz="3600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207D4FB-17C5-4395-93F3-D32C0CA88DEE}"/>
              </a:ext>
            </a:extLst>
          </p:cNvPr>
          <p:cNvSpPr txBox="1"/>
          <p:nvPr/>
        </p:nvSpPr>
        <p:spPr>
          <a:xfrm>
            <a:off x="5436096" y="24595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De spiegelbeeldisomeren hebben dezelfde fysische eigenschappen.</a:t>
            </a:r>
          </a:p>
        </p:txBody>
      </p:sp>
    </p:spTree>
    <p:extLst>
      <p:ext uri="{BB962C8B-B14F-4D97-AF65-F5344CB8AC3E}">
        <p14:creationId xmlns:p14="http://schemas.microsoft.com/office/powerpoint/2010/main" val="1521170932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640696BE-5185-4220-87A2-F8484AB35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72" y="273700"/>
            <a:ext cx="2640462" cy="2399412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5A503A82-15D7-4F64-B2AE-0454DBB642ED}"/>
              </a:ext>
            </a:extLst>
          </p:cNvPr>
          <p:cNvGrpSpPr/>
          <p:nvPr/>
        </p:nvGrpSpPr>
        <p:grpSpPr>
          <a:xfrm>
            <a:off x="1777126" y="123395"/>
            <a:ext cx="1338131" cy="1319892"/>
            <a:chOff x="1777126" y="105936"/>
            <a:chExt cx="1338131" cy="1319892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92F69A61-3882-4D02-B95A-340DDF97EFEC}"/>
                </a:ext>
              </a:extLst>
            </p:cNvPr>
            <p:cNvSpPr/>
            <p:nvPr/>
          </p:nvSpPr>
          <p:spPr>
            <a:xfrm>
              <a:off x="1777126" y="105936"/>
              <a:ext cx="1224136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9F619D5C-C082-49C4-8CBC-9C706B007289}"/>
                </a:ext>
              </a:extLst>
            </p:cNvPr>
            <p:cNvSpPr txBox="1"/>
            <p:nvPr/>
          </p:nvSpPr>
          <p:spPr>
            <a:xfrm>
              <a:off x="2140310" y="594831"/>
              <a:ext cx="9749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4800" dirty="0"/>
                <a:t>OH</a:t>
              </a: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F7D274A5-D5A7-423F-A9C9-AC3A0BD42184}"/>
              </a:ext>
            </a:extLst>
          </p:cNvPr>
          <p:cNvGrpSpPr/>
          <p:nvPr/>
        </p:nvGrpSpPr>
        <p:grpSpPr>
          <a:xfrm>
            <a:off x="1502870" y="3524943"/>
            <a:ext cx="2609867" cy="2549716"/>
            <a:chOff x="1502870" y="3524943"/>
            <a:chExt cx="2609867" cy="2549716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CC1B1F3-FB78-4AA7-B65E-2C6DCA89AC81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870" y="3675247"/>
              <a:ext cx="2609867" cy="2399412"/>
            </a:xfrm>
            <a:prstGeom prst="rect">
              <a:avLst/>
            </a:prstGeom>
          </p:spPr>
        </p:pic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BE18A926-A6FD-4369-9147-607E2B309E84}"/>
                </a:ext>
              </a:extLst>
            </p:cNvPr>
            <p:cNvGrpSpPr/>
            <p:nvPr/>
          </p:nvGrpSpPr>
          <p:grpSpPr>
            <a:xfrm>
              <a:off x="1777126" y="3524943"/>
              <a:ext cx="1338131" cy="1319892"/>
              <a:chOff x="1777126" y="105936"/>
              <a:chExt cx="1338131" cy="1319892"/>
            </a:xfrm>
          </p:grpSpPr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0F323ED8-B145-4C64-BAD5-5292EE2963D6}"/>
                  </a:ext>
                </a:extLst>
              </p:cNvPr>
              <p:cNvSpPr/>
              <p:nvPr/>
            </p:nvSpPr>
            <p:spPr>
              <a:xfrm>
                <a:off x="1777126" y="105936"/>
                <a:ext cx="1224136" cy="11521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657CDC29-8595-4013-8F4B-488F84E16AC5}"/>
                  </a:ext>
                </a:extLst>
              </p:cNvPr>
              <p:cNvSpPr txBox="1"/>
              <p:nvPr/>
            </p:nvSpPr>
            <p:spPr>
              <a:xfrm>
                <a:off x="2140310" y="594831"/>
                <a:ext cx="97494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4800" dirty="0"/>
                  <a:t>OH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98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7280" r="18017" b="7778"/>
          <a:stretch/>
        </p:blipFill>
        <p:spPr>
          <a:xfrm rot="8429200">
            <a:off x="1439985" y="3535188"/>
            <a:ext cx="2880320" cy="2520280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011906" y="1556792"/>
            <a:ext cx="432302" cy="4535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2771800" y="26064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</a:t>
            </a:r>
            <a:r>
              <a:rPr lang="nl-NL" sz="2800" dirty="0">
                <a:solidFill>
                  <a:srgbClr val="FF0000"/>
                </a:solidFill>
              </a:rPr>
              <a:t>Broomchloormethaan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4CCDC4F-E3C4-40BB-B90E-C200468D879F}"/>
              </a:ext>
            </a:extLst>
          </p:cNvPr>
          <p:cNvSpPr txBox="1"/>
          <p:nvPr/>
        </p:nvSpPr>
        <p:spPr>
          <a:xfrm>
            <a:off x="1547664" y="3501008"/>
            <a:ext cx="24482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            Br</a:t>
            </a:r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   </a:t>
            </a:r>
            <a:r>
              <a:rPr lang="nl-NL" sz="2800" dirty="0">
                <a:solidFill>
                  <a:schemeClr val="bg1"/>
                </a:solidFill>
              </a:rPr>
              <a:t>Cl</a:t>
            </a:r>
            <a:r>
              <a:rPr lang="nl-NL" sz="2800" dirty="0"/>
              <a:t>         </a:t>
            </a:r>
            <a:r>
              <a:rPr lang="nl-NL" sz="2800" dirty="0">
                <a:solidFill>
                  <a:schemeClr val="bg1"/>
                </a:solidFill>
              </a:rPr>
              <a:t>C</a:t>
            </a:r>
            <a:endParaRPr lang="nl-NL" sz="2800" dirty="0"/>
          </a:p>
          <a:p>
            <a:endParaRPr lang="nl-NL" sz="1400" dirty="0"/>
          </a:p>
          <a:p>
            <a:r>
              <a:rPr lang="nl-NL" sz="2800" dirty="0"/>
              <a:t> </a:t>
            </a:r>
            <a:r>
              <a:rPr lang="nl-NL" sz="1000" dirty="0"/>
              <a:t>                          </a:t>
            </a:r>
            <a:r>
              <a:rPr lang="nl-NL" sz="2800" dirty="0"/>
              <a:t>	   H</a:t>
            </a:r>
          </a:p>
          <a:p>
            <a:r>
              <a:rPr lang="nl-NL" sz="2800" dirty="0"/>
              <a:t> 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1C16A5-3EA1-498E-B921-0A9300741571}"/>
              </a:ext>
            </a:extLst>
          </p:cNvPr>
          <p:cNvSpPr txBox="1"/>
          <p:nvPr/>
        </p:nvSpPr>
        <p:spPr>
          <a:xfrm>
            <a:off x="3491880" y="4869160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144685126"/>
      </p:ext>
    </p:extLst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6F03221F-4149-4B54-8980-C875295731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30227" r="13943" b="29454"/>
          <a:stretch/>
        </p:blipFill>
        <p:spPr>
          <a:xfrm>
            <a:off x="4950420" y="3074070"/>
            <a:ext cx="3672408" cy="97817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40696BE-5185-4220-87A2-F8484AB35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72" y="273700"/>
            <a:ext cx="2640462" cy="239941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390580" y="307407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70C0"/>
                </a:solidFill>
              </a:rPr>
              <a:t>*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A503A82-15D7-4F64-B2AE-0454DBB642ED}"/>
              </a:ext>
            </a:extLst>
          </p:cNvPr>
          <p:cNvGrpSpPr/>
          <p:nvPr/>
        </p:nvGrpSpPr>
        <p:grpSpPr>
          <a:xfrm>
            <a:off x="1777126" y="123395"/>
            <a:ext cx="1338131" cy="1319892"/>
            <a:chOff x="1777126" y="105936"/>
            <a:chExt cx="1338131" cy="1319892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92F69A61-3882-4D02-B95A-340DDF97EFEC}"/>
                </a:ext>
              </a:extLst>
            </p:cNvPr>
            <p:cNvSpPr/>
            <p:nvPr/>
          </p:nvSpPr>
          <p:spPr>
            <a:xfrm>
              <a:off x="1777126" y="105936"/>
              <a:ext cx="1224136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9F619D5C-C082-49C4-8CBC-9C706B007289}"/>
                </a:ext>
              </a:extLst>
            </p:cNvPr>
            <p:cNvSpPr txBox="1"/>
            <p:nvPr/>
          </p:nvSpPr>
          <p:spPr>
            <a:xfrm>
              <a:off x="2140310" y="594831"/>
              <a:ext cx="9749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4800" dirty="0"/>
                <a:t>OH</a:t>
              </a: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F7D274A5-D5A7-423F-A9C9-AC3A0BD42184}"/>
              </a:ext>
            </a:extLst>
          </p:cNvPr>
          <p:cNvGrpSpPr/>
          <p:nvPr/>
        </p:nvGrpSpPr>
        <p:grpSpPr>
          <a:xfrm>
            <a:off x="1502870" y="3524943"/>
            <a:ext cx="2609867" cy="2549716"/>
            <a:chOff x="1502870" y="3524943"/>
            <a:chExt cx="2609867" cy="2549716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CC1B1F3-FB78-4AA7-B65E-2C6DCA89AC81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870" y="3675247"/>
              <a:ext cx="2609867" cy="2399412"/>
            </a:xfrm>
            <a:prstGeom prst="rect">
              <a:avLst/>
            </a:prstGeom>
          </p:spPr>
        </p:pic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BE18A926-A6FD-4369-9147-607E2B309E84}"/>
                </a:ext>
              </a:extLst>
            </p:cNvPr>
            <p:cNvGrpSpPr/>
            <p:nvPr/>
          </p:nvGrpSpPr>
          <p:grpSpPr>
            <a:xfrm>
              <a:off x="1777126" y="3524943"/>
              <a:ext cx="1338131" cy="1319892"/>
              <a:chOff x="1777126" y="105936"/>
              <a:chExt cx="1338131" cy="1319892"/>
            </a:xfrm>
          </p:grpSpPr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0F323ED8-B145-4C64-BAD5-5292EE2963D6}"/>
                  </a:ext>
                </a:extLst>
              </p:cNvPr>
              <p:cNvSpPr/>
              <p:nvPr/>
            </p:nvSpPr>
            <p:spPr>
              <a:xfrm>
                <a:off x="1777126" y="105936"/>
                <a:ext cx="1224136" cy="11521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657CDC29-8595-4013-8F4B-488F84E16AC5}"/>
                  </a:ext>
                </a:extLst>
              </p:cNvPr>
              <p:cNvSpPr txBox="1"/>
              <p:nvPr/>
            </p:nvSpPr>
            <p:spPr>
              <a:xfrm>
                <a:off x="2140310" y="594831"/>
                <a:ext cx="97494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4800" dirty="0"/>
                  <a:t>OH</a:t>
                </a:r>
              </a:p>
            </p:txBody>
          </p:sp>
        </p:grp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3C2C7789-0700-4DB0-952B-DEA7FA93F186}"/>
              </a:ext>
            </a:extLst>
          </p:cNvPr>
          <p:cNvSpPr txBox="1"/>
          <p:nvPr/>
        </p:nvSpPr>
        <p:spPr>
          <a:xfrm>
            <a:off x="6062400" y="2420888"/>
            <a:ext cx="974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/>
              <a:t>OH</a:t>
            </a:r>
          </a:p>
        </p:txBody>
      </p:sp>
    </p:spTree>
    <p:extLst>
      <p:ext uri="{BB962C8B-B14F-4D97-AF65-F5344CB8AC3E}">
        <p14:creationId xmlns:p14="http://schemas.microsoft.com/office/powerpoint/2010/main" val="2880787868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6F03221F-4149-4B54-8980-C875295731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30227" r="13943" b="29454"/>
          <a:stretch/>
        </p:blipFill>
        <p:spPr>
          <a:xfrm>
            <a:off x="4950420" y="3074070"/>
            <a:ext cx="3672408" cy="9781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390580" y="307407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C2C7789-0700-4DB0-952B-DEA7FA93F186}"/>
              </a:ext>
            </a:extLst>
          </p:cNvPr>
          <p:cNvSpPr txBox="1"/>
          <p:nvPr/>
        </p:nvSpPr>
        <p:spPr>
          <a:xfrm>
            <a:off x="6062400" y="2420888"/>
            <a:ext cx="974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/>
              <a:t>OH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68D6C91-4A13-45B9-BBD9-C9CAE5A58DE7}"/>
              </a:ext>
            </a:extLst>
          </p:cNvPr>
          <p:cNvSpPr txBox="1"/>
          <p:nvPr/>
        </p:nvSpPr>
        <p:spPr>
          <a:xfrm>
            <a:off x="491738" y="2459504"/>
            <a:ext cx="38871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Het tweede C-atoom is een </a:t>
            </a:r>
          </a:p>
          <a:p>
            <a:r>
              <a:rPr lang="nl-NL" sz="2400" dirty="0">
                <a:solidFill>
                  <a:srgbClr val="FF0000"/>
                </a:solidFill>
              </a:rPr>
              <a:t>asymmetrisch C-atoom.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2400" dirty="0">
                <a:solidFill>
                  <a:srgbClr val="FF0000"/>
                </a:solidFill>
              </a:rPr>
              <a:t>Er zijn dus twee spiegelbeeld-</a:t>
            </a:r>
          </a:p>
          <a:p>
            <a:r>
              <a:rPr lang="nl-NL" sz="2400" dirty="0">
                <a:solidFill>
                  <a:srgbClr val="FF0000"/>
                </a:solidFill>
              </a:rPr>
              <a:t>isomeren van 2-butanol. </a:t>
            </a:r>
          </a:p>
        </p:txBody>
      </p:sp>
    </p:spTree>
    <p:extLst>
      <p:ext uri="{BB962C8B-B14F-4D97-AF65-F5344CB8AC3E}">
        <p14:creationId xmlns:p14="http://schemas.microsoft.com/office/powerpoint/2010/main" val="25626735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3800"/>
          <a:stretch/>
        </p:blipFill>
        <p:spPr>
          <a:xfrm>
            <a:off x="755576" y="836712"/>
            <a:ext cx="3636104" cy="417646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160000" y="836712"/>
            <a:ext cx="14401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            </a:t>
            </a:r>
            <a:r>
              <a:rPr lang="nl-NL" sz="2800" dirty="0"/>
              <a:t>H</a:t>
            </a:r>
          </a:p>
          <a:p>
            <a:r>
              <a:rPr lang="nl-NL" dirty="0"/>
              <a:t>   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357604" y="106200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1FB6621-321B-E1DB-F576-1A0FE61B120A}"/>
              </a:ext>
            </a:extLst>
          </p:cNvPr>
          <p:cNvSpPr txBox="1"/>
          <p:nvPr/>
        </p:nvSpPr>
        <p:spPr>
          <a:xfrm>
            <a:off x="3464632" y="188640"/>
            <a:ext cx="2377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err="1">
                <a:solidFill>
                  <a:srgbClr val="FF0000"/>
                </a:solidFill>
              </a:rPr>
              <a:t>Cyclohexanol</a:t>
            </a:r>
            <a:endParaRPr lang="nl-N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2510"/>
      </p:ext>
    </p:extLst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3800"/>
          <a:stretch/>
        </p:blipFill>
        <p:spPr>
          <a:xfrm>
            <a:off x="755576" y="836712"/>
            <a:ext cx="3636104" cy="417646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160000" y="836712"/>
            <a:ext cx="14401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            </a:t>
            </a:r>
            <a:r>
              <a:rPr lang="nl-NL" sz="2800" dirty="0"/>
              <a:t>H</a:t>
            </a:r>
          </a:p>
          <a:p>
            <a:r>
              <a:rPr lang="nl-NL" dirty="0"/>
              <a:t>   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357604" y="106200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O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69A621-FDD2-1296-023A-A5C12B22D1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81526"/>
            <a:ext cx="1728223" cy="316048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1FB6621-321B-E1DB-F576-1A0FE61B120A}"/>
              </a:ext>
            </a:extLst>
          </p:cNvPr>
          <p:cNvSpPr txBox="1"/>
          <p:nvPr/>
        </p:nvSpPr>
        <p:spPr>
          <a:xfrm>
            <a:off x="3464632" y="188640"/>
            <a:ext cx="2377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err="1">
                <a:solidFill>
                  <a:srgbClr val="FF0000"/>
                </a:solidFill>
              </a:rPr>
              <a:t>Cyclohexanol</a:t>
            </a:r>
            <a:endParaRPr lang="nl-N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15930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3800"/>
          <a:stretch/>
        </p:blipFill>
        <p:spPr>
          <a:xfrm>
            <a:off x="755576" y="836712"/>
            <a:ext cx="3636104" cy="417646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160000" y="836712"/>
            <a:ext cx="14401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            </a:t>
            </a:r>
            <a:r>
              <a:rPr lang="nl-NL" sz="2800" dirty="0"/>
              <a:t>H</a:t>
            </a:r>
          </a:p>
          <a:p>
            <a:r>
              <a:rPr lang="nl-NL" dirty="0"/>
              <a:t>   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357604" y="106200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20CE1BE-02AF-4FEC-B63B-90D6739CD877}"/>
              </a:ext>
            </a:extLst>
          </p:cNvPr>
          <p:cNvSpPr txBox="1"/>
          <p:nvPr/>
        </p:nvSpPr>
        <p:spPr>
          <a:xfrm>
            <a:off x="4860032" y="3717032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/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2400" dirty="0">
                <a:solidFill>
                  <a:srgbClr val="FF0000"/>
                </a:solidFill>
              </a:rPr>
              <a:t>Geen asymmetrisch C-atoom</a:t>
            </a:r>
          </a:p>
          <a:p>
            <a:endParaRPr lang="nl-NL" sz="1400" dirty="0">
              <a:solidFill>
                <a:srgbClr val="FF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69A621-FDD2-1296-023A-A5C12B22D1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81526"/>
            <a:ext cx="1728223" cy="316048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1FB6621-321B-E1DB-F576-1A0FE61B120A}"/>
              </a:ext>
            </a:extLst>
          </p:cNvPr>
          <p:cNvSpPr txBox="1"/>
          <p:nvPr/>
        </p:nvSpPr>
        <p:spPr>
          <a:xfrm>
            <a:off x="3464632" y="188640"/>
            <a:ext cx="2377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err="1">
                <a:solidFill>
                  <a:srgbClr val="FF0000"/>
                </a:solidFill>
              </a:rPr>
              <a:t>Cyclohexanol</a:t>
            </a:r>
            <a:endParaRPr lang="nl-N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94713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3800"/>
          <a:stretch/>
        </p:blipFill>
        <p:spPr>
          <a:xfrm>
            <a:off x="755576" y="836712"/>
            <a:ext cx="3636104" cy="417646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160000" y="836712"/>
            <a:ext cx="14401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            </a:t>
            </a:r>
            <a:r>
              <a:rPr lang="nl-NL" sz="2800" dirty="0"/>
              <a:t>H</a:t>
            </a:r>
          </a:p>
          <a:p>
            <a:r>
              <a:rPr lang="nl-NL" dirty="0"/>
              <a:t>   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357604" y="106200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20CE1BE-02AF-4FEC-B63B-90D6739CD877}"/>
              </a:ext>
            </a:extLst>
          </p:cNvPr>
          <p:cNvSpPr txBox="1"/>
          <p:nvPr/>
        </p:nvSpPr>
        <p:spPr>
          <a:xfrm>
            <a:off x="4860032" y="3717032"/>
            <a:ext cx="41044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/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2400" dirty="0"/>
              <a:t>Geen asymmetrisch C-atoom</a:t>
            </a:r>
          </a:p>
          <a:p>
            <a:endParaRPr lang="nl-NL" sz="1400" dirty="0">
              <a:solidFill>
                <a:srgbClr val="FF0000"/>
              </a:solidFill>
            </a:endParaRPr>
          </a:p>
          <a:p>
            <a:r>
              <a:rPr lang="nl-NL" sz="2400" dirty="0">
                <a:solidFill>
                  <a:srgbClr val="FF0000"/>
                </a:solidFill>
              </a:rPr>
              <a:t>De keten linksom en rechtsom is hetzelfde.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69A621-FDD2-1296-023A-A5C12B22D1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81526"/>
            <a:ext cx="1728223" cy="316048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1FB6621-321B-E1DB-F576-1A0FE61B120A}"/>
              </a:ext>
            </a:extLst>
          </p:cNvPr>
          <p:cNvSpPr txBox="1"/>
          <p:nvPr/>
        </p:nvSpPr>
        <p:spPr>
          <a:xfrm>
            <a:off x="3464632" y="188640"/>
            <a:ext cx="2377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err="1">
                <a:solidFill>
                  <a:srgbClr val="FF0000"/>
                </a:solidFill>
              </a:rPr>
              <a:t>Cyclohexanol</a:t>
            </a:r>
            <a:endParaRPr lang="nl-N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73772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BD3A225E-6C1D-EBF5-3646-D7FC4AA95B08}"/>
              </a:ext>
            </a:extLst>
          </p:cNvPr>
          <p:cNvGrpSpPr/>
          <p:nvPr/>
        </p:nvGrpSpPr>
        <p:grpSpPr>
          <a:xfrm>
            <a:off x="180000" y="116632"/>
            <a:ext cx="3290538" cy="3627110"/>
            <a:chOff x="467544" y="764704"/>
            <a:chExt cx="3290538" cy="3627110"/>
          </a:xfrm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66474725-4D16-401A-9DAD-044DAB0A5569}"/>
                </a:ext>
              </a:extLst>
            </p:cNvPr>
            <p:cNvGrpSpPr/>
            <p:nvPr/>
          </p:nvGrpSpPr>
          <p:grpSpPr>
            <a:xfrm>
              <a:off x="467544" y="764704"/>
              <a:ext cx="3290538" cy="3627110"/>
              <a:chOff x="660519" y="1062000"/>
              <a:chExt cx="3290538" cy="3627110"/>
            </a:xfrm>
          </p:grpSpPr>
          <p:sp>
            <p:nvSpPr>
              <p:cNvPr id="8" name="Tekstvak 7"/>
              <p:cNvSpPr txBox="1"/>
              <p:nvPr/>
            </p:nvSpPr>
            <p:spPr>
              <a:xfrm>
                <a:off x="2357604" y="1062000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dirty="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11" name="Maan 10">
                <a:extLst>
                  <a:ext uri="{FF2B5EF4-FFF2-40B4-BE49-F238E27FC236}">
                    <a16:creationId xmlns:a16="http://schemas.microsoft.com/office/drawing/2014/main" id="{048F8716-2414-69A7-284B-CA6DD70F80A9}"/>
                  </a:ext>
                </a:extLst>
              </p:cNvPr>
              <p:cNvSpPr/>
              <p:nvPr/>
            </p:nvSpPr>
            <p:spPr>
              <a:xfrm rot="15736989">
                <a:off x="3736219" y="2844000"/>
                <a:ext cx="82766" cy="346911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6307FE63-35B4-A729-7B89-74B38034D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977082">
                <a:off x="803352" y="1683053"/>
                <a:ext cx="2863224" cy="3148889"/>
              </a:xfrm>
              <a:prstGeom prst="rect">
                <a:avLst/>
              </a:prstGeom>
            </p:spPr>
          </p:pic>
          <p:pic>
            <p:nvPicPr>
              <p:cNvPr id="16" name="Afbeelding 1">
                <a:extLst>
                  <a:ext uri="{FF2B5EF4-FFF2-40B4-BE49-F238E27FC236}">
                    <a16:creationId xmlns:a16="http://schemas.microsoft.com/office/drawing/2014/main" id="{FB10FB39-7F84-F339-568E-FBC9708CB8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87" r="55738" b="81762"/>
              <a:stretch/>
            </p:blipFill>
            <p:spPr bwMode="auto">
              <a:xfrm rot="18212427">
                <a:off x="2837509" y="3098132"/>
                <a:ext cx="1213996" cy="922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E1B19A5F-713A-91AC-069C-D1075D0238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97"/>
              <a:stretch/>
            </p:blipFill>
            <p:spPr>
              <a:xfrm rot="14118128">
                <a:off x="2963905" y="2028152"/>
                <a:ext cx="961204" cy="882732"/>
              </a:xfrm>
              <a:prstGeom prst="rect">
                <a:avLst/>
              </a:prstGeom>
            </p:spPr>
          </p:pic>
          <p:sp>
            <p:nvSpPr>
              <p:cNvPr id="23" name="Maan 22">
                <a:extLst>
                  <a:ext uri="{FF2B5EF4-FFF2-40B4-BE49-F238E27FC236}">
                    <a16:creationId xmlns:a16="http://schemas.microsoft.com/office/drawing/2014/main" id="{C4447C54-266D-9F3B-E448-8C1E28383C3A}"/>
                  </a:ext>
                </a:extLst>
              </p:cNvPr>
              <p:cNvSpPr/>
              <p:nvPr/>
            </p:nvSpPr>
            <p:spPr>
              <a:xfrm rot="12660000">
                <a:off x="3646420" y="3879179"/>
                <a:ext cx="63080" cy="330490"/>
              </a:xfrm>
              <a:prstGeom prst="mo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B286F6F1-D210-B453-9569-616098484BBC}"/>
                </a:ext>
              </a:extLst>
            </p:cNvPr>
            <p:cNvSpPr txBox="1"/>
            <p:nvPr/>
          </p:nvSpPr>
          <p:spPr>
            <a:xfrm>
              <a:off x="2980098" y="189609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chemeClr val="bg1"/>
                  </a:solidFill>
                </a:rPr>
                <a:t>Br</a:t>
              </a: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B13F6D6A-6CF4-9A39-F5EA-0E80F9BD131B}"/>
                </a:ext>
              </a:extLst>
            </p:cNvPr>
            <p:cNvSpPr txBox="1"/>
            <p:nvPr/>
          </p:nvSpPr>
          <p:spPr>
            <a:xfrm>
              <a:off x="2969034" y="3327631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44ABDE5D-B8BE-1DDD-D193-CA369F91C87F}"/>
              </a:ext>
            </a:extLst>
          </p:cNvPr>
          <p:cNvSpPr txBox="1"/>
          <p:nvPr/>
        </p:nvSpPr>
        <p:spPr>
          <a:xfrm>
            <a:off x="4161600" y="53477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Trans-1-broom-2-chloorcyclohexanol</a:t>
            </a:r>
          </a:p>
        </p:txBody>
      </p:sp>
    </p:spTree>
    <p:extLst>
      <p:ext uri="{BB962C8B-B14F-4D97-AF65-F5344CB8AC3E}">
        <p14:creationId xmlns:p14="http://schemas.microsoft.com/office/powerpoint/2010/main" val="1786821718"/>
      </p:ext>
    </p:extLst>
  </p:cSld>
  <p:clrMapOvr>
    <a:masterClrMapping/>
  </p:clrMapOvr>
  <p:transition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BD3A225E-6C1D-EBF5-3646-D7FC4AA95B08}"/>
              </a:ext>
            </a:extLst>
          </p:cNvPr>
          <p:cNvGrpSpPr/>
          <p:nvPr/>
        </p:nvGrpSpPr>
        <p:grpSpPr>
          <a:xfrm>
            <a:off x="180000" y="116632"/>
            <a:ext cx="3290538" cy="3627110"/>
            <a:chOff x="467544" y="764704"/>
            <a:chExt cx="3290538" cy="3627110"/>
          </a:xfrm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66474725-4D16-401A-9DAD-044DAB0A5569}"/>
                </a:ext>
              </a:extLst>
            </p:cNvPr>
            <p:cNvGrpSpPr/>
            <p:nvPr/>
          </p:nvGrpSpPr>
          <p:grpSpPr>
            <a:xfrm>
              <a:off x="467544" y="764704"/>
              <a:ext cx="3290538" cy="3627110"/>
              <a:chOff x="660519" y="1062000"/>
              <a:chExt cx="3290538" cy="3627110"/>
            </a:xfrm>
          </p:grpSpPr>
          <p:sp>
            <p:nvSpPr>
              <p:cNvPr id="8" name="Tekstvak 7"/>
              <p:cNvSpPr txBox="1"/>
              <p:nvPr/>
            </p:nvSpPr>
            <p:spPr>
              <a:xfrm>
                <a:off x="2357604" y="1062000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dirty="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11" name="Maan 10">
                <a:extLst>
                  <a:ext uri="{FF2B5EF4-FFF2-40B4-BE49-F238E27FC236}">
                    <a16:creationId xmlns:a16="http://schemas.microsoft.com/office/drawing/2014/main" id="{048F8716-2414-69A7-284B-CA6DD70F80A9}"/>
                  </a:ext>
                </a:extLst>
              </p:cNvPr>
              <p:cNvSpPr/>
              <p:nvPr/>
            </p:nvSpPr>
            <p:spPr>
              <a:xfrm rot="15736989">
                <a:off x="3736219" y="2844000"/>
                <a:ext cx="82766" cy="346911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6307FE63-35B4-A729-7B89-74B38034D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977082">
                <a:off x="803352" y="1683053"/>
                <a:ext cx="2863224" cy="3148889"/>
              </a:xfrm>
              <a:prstGeom prst="rect">
                <a:avLst/>
              </a:prstGeom>
            </p:spPr>
          </p:pic>
          <p:pic>
            <p:nvPicPr>
              <p:cNvPr id="16" name="Afbeelding 1">
                <a:extLst>
                  <a:ext uri="{FF2B5EF4-FFF2-40B4-BE49-F238E27FC236}">
                    <a16:creationId xmlns:a16="http://schemas.microsoft.com/office/drawing/2014/main" id="{FB10FB39-7F84-F339-568E-FBC9708CB8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87" r="55738" b="81762"/>
              <a:stretch/>
            </p:blipFill>
            <p:spPr bwMode="auto">
              <a:xfrm rot="18212427">
                <a:off x="2837509" y="3098132"/>
                <a:ext cx="1213996" cy="922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E1B19A5F-713A-91AC-069C-D1075D0238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97"/>
              <a:stretch/>
            </p:blipFill>
            <p:spPr>
              <a:xfrm rot="14118128">
                <a:off x="2963905" y="2028152"/>
                <a:ext cx="961204" cy="882732"/>
              </a:xfrm>
              <a:prstGeom prst="rect">
                <a:avLst/>
              </a:prstGeom>
            </p:spPr>
          </p:pic>
          <p:sp>
            <p:nvSpPr>
              <p:cNvPr id="23" name="Maan 22">
                <a:extLst>
                  <a:ext uri="{FF2B5EF4-FFF2-40B4-BE49-F238E27FC236}">
                    <a16:creationId xmlns:a16="http://schemas.microsoft.com/office/drawing/2014/main" id="{C4447C54-266D-9F3B-E448-8C1E28383C3A}"/>
                  </a:ext>
                </a:extLst>
              </p:cNvPr>
              <p:cNvSpPr/>
              <p:nvPr/>
            </p:nvSpPr>
            <p:spPr>
              <a:xfrm rot="12660000">
                <a:off x="3646420" y="3879179"/>
                <a:ext cx="63080" cy="330490"/>
              </a:xfrm>
              <a:prstGeom prst="mo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B286F6F1-D210-B453-9569-616098484BBC}"/>
                </a:ext>
              </a:extLst>
            </p:cNvPr>
            <p:cNvSpPr txBox="1"/>
            <p:nvPr/>
          </p:nvSpPr>
          <p:spPr>
            <a:xfrm>
              <a:off x="2980098" y="189609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chemeClr val="bg1"/>
                  </a:solidFill>
                </a:rPr>
                <a:t>Br</a:t>
              </a: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B13F6D6A-6CF4-9A39-F5EA-0E80F9BD131B}"/>
                </a:ext>
              </a:extLst>
            </p:cNvPr>
            <p:cNvSpPr txBox="1"/>
            <p:nvPr/>
          </p:nvSpPr>
          <p:spPr>
            <a:xfrm>
              <a:off x="2969034" y="3327631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9C3DAEA-47A5-4778-43C6-0B08461EA7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0" r="52366"/>
          <a:stretch/>
        </p:blipFill>
        <p:spPr>
          <a:xfrm>
            <a:off x="4213527" y="1059681"/>
            <a:ext cx="2266508" cy="219485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CA8CFE5-ECED-E6C3-A4FF-2D3CC371022F}"/>
              </a:ext>
            </a:extLst>
          </p:cNvPr>
          <p:cNvSpPr txBox="1"/>
          <p:nvPr/>
        </p:nvSpPr>
        <p:spPr>
          <a:xfrm>
            <a:off x="4161600" y="53477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Trans-1-broom-2-chloorcyclohexanol</a:t>
            </a:r>
          </a:p>
        </p:txBody>
      </p:sp>
    </p:spTree>
    <p:extLst>
      <p:ext uri="{BB962C8B-B14F-4D97-AF65-F5344CB8AC3E}">
        <p14:creationId xmlns:p14="http://schemas.microsoft.com/office/powerpoint/2010/main" val="305575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BD3A225E-6C1D-EBF5-3646-D7FC4AA95B08}"/>
              </a:ext>
            </a:extLst>
          </p:cNvPr>
          <p:cNvGrpSpPr/>
          <p:nvPr/>
        </p:nvGrpSpPr>
        <p:grpSpPr>
          <a:xfrm>
            <a:off x="180000" y="116632"/>
            <a:ext cx="3290538" cy="3627110"/>
            <a:chOff x="467544" y="764704"/>
            <a:chExt cx="3290538" cy="3627110"/>
          </a:xfrm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66474725-4D16-401A-9DAD-044DAB0A5569}"/>
                </a:ext>
              </a:extLst>
            </p:cNvPr>
            <p:cNvGrpSpPr/>
            <p:nvPr/>
          </p:nvGrpSpPr>
          <p:grpSpPr>
            <a:xfrm>
              <a:off x="467544" y="764704"/>
              <a:ext cx="3290538" cy="3627110"/>
              <a:chOff x="660519" y="1062000"/>
              <a:chExt cx="3290538" cy="3627110"/>
            </a:xfrm>
          </p:grpSpPr>
          <p:sp>
            <p:nvSpPr>
              <p:cNvPr id="8" name="Tekstvak 7"/>
              <p:cNvSpPr txBox="1"/>
              <p:nvPr/>
            </p:nvSpPr>
            <p:spPr>
              <a:xfrm>
                <a:off x="2357604" y="1062000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dirty="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11" name="Maan 10">
                <a:extLst>
                  <a:ext uri="{FF2B5EF4-FFF2-40B4-BE49-F238E27FC236}">
                    <a16:creationId xmlns:a16="http://schemas.microsoft.com/office/drawing/2014/main" id="{048F8716-2414-69A7-284B-CA6DD70F80A9}"/>
                  </a:ext>
                </a:extLst>
              </p:cNvPr>
              <p:cNvSpPr/>
              <p:nvPr/>
            </p:nvSpPr>
            <p:spPr>
              <a:xfrm rot="15736989">
                <a:off x="3736219" y="2844000"/>
                <a:ext cx="82766" cy="346911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6307FE63-35B4-A729-7B89-74B38034D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977082">
                <a:off x="803352" y="1683053"/>
                <a:ext cx="2863224" cy="3148889"/>
              </a:xfrm>
              <a:prstGeom prst="rect">
                <a:avLst/>
              </a:prstGeom>
            </p:spPr>
          </p:pic>
          <p:pic>
            <p:nvPicPr>
              <p:cNvPr id="16" name="Afbeelding 1">
                <a:extLst>
                  <a:ext uri="{FF2B5EF4-FFF2-40B4-BE49-F238E27FC236}">
                    <a16:creationId xmlns:a16="http://schemas.microsoft.com/office/drawing/2014/main" id="{FB10FB39-7F84-F339-568E-FBC9708CB8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87" r="55738" b="81762"/>
              <a:stretch/>
            </p:blipFill>
            <p:spPr bwMode="auto">
              <a:xfrm rot="18212427">
                <a:off x="2837509" y="3098132"/>
                <a:ext cx="1213996" cy="922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E1B19A5F-713A-91AC-069C-D1075D0238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97"/>
              <a:stretch/>
            </p:blipFill>
            <p:spPr>
              <a:xfrm rot="14118128">
                <a:off x="2963905" y="2028152"/>
                <a:ext cx="961204" cy="882732"/>
              </a:xfrm>
              <a:prstGeom prst="rect">
                <a:avLst/>
              </a:prstGeom>
            </p:spPr>
          </p:pic>
          <p:sp>
            <p:nvSpPr>
              <p:cNvPr id="23" name="Maan 22">
                <a:extLst>
                  <a:ext uri="{FF2B5EF4-FFF2-40B4-BE49-F238E27FC236}">
                    <a16:creationId xmlns:a16="http://schemas.microsoft.com/office/drawing/2014/main" id="{C4447C54-266D-9F3B-E448-8C1E28383C3A}"/>
                  </a:ext>
                </a:extLst>
              </p:cNvPr>
              <p:cNvSpPr/>
              <p:nvPr/>
            </p:nvSpPr>
            <p:spPr>
              <a:xfrm rot="12660000">
                <a:off x="3646420" y="3879179"/>
                <a:ext cx="63080" cy="330490"/>
              </a:xfrm>
              <a:prstGeom prst="mo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B286F6F1-D210-B453-9569-616098484BBC}"/>
                </a:ext>
              </a:extLst>
            </p:cNvPr>
            <p:cNvSpPr txBox="1"/>
            <p:nvPr/>
          </p:nvSpPr>
          <p:spPr>
            <a:xfrm>
              <a:off x="2980098" y="189609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chemeClr val="bg1"/>
                  </a:solidFill>
                </a:rPr>
                <a:t>Br</a:t>
              </a: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B13F6D6A-6CF4-9A39-F5EA-0E80F9BD131B}"/>
                </a:ext>
              </a:extLst>
            </p:cNvPr>
            <p:cNvSpPr txBox="1"/>
            <p:nvPr/>
          </p:nvSpPr>
          <p:spPr>
            <a:xfrm>
              <a:off x="2969034" y="3327631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9C3DAEA-47A5-4778-43C6-0B08461EA7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0" r="52366"/>
          <a:stretch/>
        </p:blipFill>
        <p:spPr>
          <a:xfrm>
            <a:off x="4213527" y="1059681"/>
            <a:ext cx="2266508" cy="219485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CA8CFE5-ECED-E6C3-A4FF-2D3CC371022F}"/>
              </a:ext>
            </a:extLst>
          </p:cNvPr>
          <p:cNvSpPr txBox="1"/>
          <p:nvPr/>
        </p:nvSpPr>
        <p:spPr>
          <a:xfrm>
            <a:off x="4161600" y="53477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Trans-1-broom-2-chloorcyclohexanol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18FDFFE6-5AF2-6A62-3D60-F0BB66745361}"/>
              </a:ext>
            </a:extLst>
          </p:cNvPr>
          <p:cNvGrpSpPr/>
          <p:nvPr/>
        </p:nvGrpSpPr>
        <p:grpSpPr>
          <a:xfrm>
            <a:off x="2201919" y="1420027"/>
            <a:ext cx="3994519" cy="1846659"/>
            <a:chOff x="2201919" y="1420027"/>
            <a:chExt cx="3994519" cy="1846659"/>
          </a:xfrm>
        </p:grpSpPr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2CDC47D3-DD77-1F7B-A9FB-C30F938CD80D}"/>
                </a:ext>
              </a:extLst>
            </p:cNvPr>
            <p:cNvSpPr txBox="1"/>
            <p:nvPr/>
          </p:nvSpPr>
          <p:spPr>
            <a:xfrm>
              <a:off x="5404350" y="1590247"/>
              <a:ext cx="79208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rgbClr val="0070C0"/>
                  </a:solidFill>
                </a:rPr>
                <a:t>*</a:t>
              </a:r>
            </a:p>
            <a:p>
              <a:endParaRPr lang="nl-NL" dirty="0">
                <a:solidFill>
                  <a:srgbClr val="0070C0"/>
                </a:solidFill>
              </a:endParaRPr>
            </a:p>
            <a:p>
              <a:endParaRPr lang="nl-NL" sz="2400" dirty="0">
                <a:solidFill>
                  <a:srgbClr val="0070C0"/>
                </a:solidFill>
              </a:endParaRPr>
            </a:p>
            <a:p>
              <a:r>
                <a:rPr lang="nl-NL" sz="2400" dirty="0">
                  <a:solidFill>
                    <a:srgbClr val="0070C0"/>
                  </a:solidFill>
                </a:rPr>
                <a:t>*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1B14C2F6-6DC0-4DDB-46FB-4C3E87BBCB1B}"/>
                </a:ext>
              </a:extLst>
            </p:cNvPr>
            <p:cNvSpPr txBox="1"/>
            <p:nvPr/>
          </p:nvSpPr>
          <p:spPr>
            <a:xfrm>
              <a:off x="2201919" y="1420027"/>
              <a:ext cx="792088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rgbClr val="0070C0"/>
                  </a:solidFill>
                </a:rPr>
                <a:t>*</a:t>
              </a:r>
            </a:p>
            <a:p>
              <a:endParaRPr lang="nl-NL" sz="2400" dirty="0">
                <a:solidFill>
                  <a:srgbClr val="0070C0"/>
                </a:solidFill>
              </a:endParaRPr>
            </a:p>
            <a:p>
              <a:endParaRPr lang="nl-NL" sz="2000" dirty="0">
                <a:solidFill>
                  <a:srgbClr val="0070C0"/>
                </a:solidFill>
              </a:endParaRPr>
            </a:p>
            <a:p>
              <a:endParaRPr lang="nl-NL" sz="400" dirty="0">
                <a:solidFill>
                  <a:srgbClr val="0070C0"/>
                </a:solidFill>
              </a:endParaRPr>
            </a:p>
            <a:p>
              <a:endParaRPr lang="nl-NL" dirty="0">
                <a:solidFill>
                  <a:srgbClr val="0070C0"/>
                </a:solidFill>
              </a:endParaRPr>
            </a:p>
            <a:p>
              <a:r>
                <a:rPr lang="nl-NL" sz="2400" dirty="0">
                  <a:solidFill>
                    <a:srgbClr val="0070C0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00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BD3A225E-6C1D-EBF5-3646-D7FC4AA95B08}"/>
              </a:ext>
            </a:extLst>
          </p:cNvPr>
          <p:cNvGrpSpPr/>
          <p:nvPr/>
        </p:nvGrpSpPr>
        <p:grpSpPr>
          <a:xfrm>
            <a:off x="180000" y="116632"/>
            <a:ext cx="3290538" cy="3627110"/>
            <a:chOff x="467544" y="764704"/>
            <a:chExt cx="3290538" cy="3627110"/>
          </a:xfrm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66474725-4D16-401A-9DAD-044DAB0A5569}"/>
                </a:ext>
              </a:extLst>
            </p:cNvPr>
            <p:cNvGrpSpPr/>
            <p:nvPr/>
          </p:nvGrpSpPr>
          <p:grpSpPr>
            <a:xfrm>
              <a:off x="467544" y="764704"/>
              <a:ext cx="3290538" cy="3627110"/>
              <a:chOff x="660519" y="1062000"/>
              <a:chExt cx="3290538" cy="3627110"/>
            </a:xfrm>
          </p:grpSpPr>
          <p:sp>
            <p:nvSpPr>
              <p:cNvPr id="8" name="Tekstvak 7"/>
              <p:cNvSpPr txBox="1"/>
              <p:nvPr/>
            </p:nvSpPr>
            <p:spPr>
              <a:xfrm>
                <a:off x="2357604" y="1062000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dirty="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11" name="Maan 10">
                <a:extLst>
                  <a:ext uri="{FF2B5EF4-FFF2-40B4-BE49-F238E27FC236}">
                    <a16:creationId xmlns:a16="http://schemas.microsoft.com/office/drawing/2014/main" id="{048F8716-2414-69A7-284B-CA6DD70F80A9}"/>
                  </a:ext>
                </a:extLst>
              </p:cNvPr>
              <p:cNvSpPr/>
              <p:nvPr/>
            </p:nvSpPr>
            <p:spPr>
              <a:xfrm rot="15736989">
                <a:off x="3736219" y="2844000"/>
                <a:ext cx="82766" cy="346911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6307FE63-35B4-A729-7B89-74B38034D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977082">
                <a:off x="803352" y="1683053"/>
                <a:ext cx="2863224" cy="3148889"/>
              </a:xfrm>
              <a:prstGeom prst="rect">
                <a:avLst/>
              </a:prstGeom>
            </p:spPr>
          </p:pic>
          <p:pic>
            <p:nvPicPr>
              <p:cNvPr id="16" name="Afbeelding 1">
                <a:extLst>
                  <a:ext uri="{FF2B5EF4-FFF2-40B4-BE49-F238E27FC236}">
                    <a16:creationId xmlns:a16="http://schemas.microsoft.com/office/drawing/2014/main" id="{FB10FB39-7F84-F339-568E-FBC9708CB8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87" r="55738" b="81762"/>
              <a:stretch/>
            </p:blipFill>
            <p:spPr bwMode="auto">
              <a:xfrm rot="18212427">
                <a:off x="2837509" y="3098132"/>
                <a:ext cx="1213996" cy="922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E1B19A5F-713A-91AC-069C-D1075D0238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97"/>
              <a:stretch/>
            </p:blipFill>
            <p:spPr>
              <a:xfrm rot="14118128">
                <a:off x="2963905" y="2028152"/>
                <a:ext cx="961204" cy="882732"/>
              </a:xfrm>
              <a:prstGeom prst="rect">
                <a:avLst/>
              </a:prstGeom>
            </p:spPr>
          </p:pic>
          <p:sp>
            <p:nvSpPr>
              <p:cNvPr id="23" name="Maan 22">
                <a:extLst>
                  <a:ext uri="{FF2B5EF4-FFF2-40B4-BE49-F238E27FC236}">
                    <a16:creationId xmlns:a16="http://schemas.microsoft.com/office/drawing/2014/main" id="{C4447C54-266D-9F3B-E448-8C1E28383C3A}"/>
                  </a:ext>
                </a:extLst>
              </p:cNvPr>
              <p:cNvSpPr/>
              <p:nvPr/>
            </p:nvSpPr>
            <p:spPr>
              <a:xfrm rot="12660000">
                <a:off x="3646420" y="3879179"/>
                <a:ext cx="63080" cy="330490"/>
              </a:xfrm>
              <a:prstGeom prst="mo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B286F6F1-D210-B453-9569-616098484BBC}"/>
                </a:ext>
              </a:extLst>
            </p:cNvPr>
            <p:cNvSpPr txBox="1"/>
            <p:nvPr/>
          </p:nvSpPr>
          <p:spPr>
            <a:xfrm>
              <a:off x="2980098" y="189609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chemeClr val="bg1"/>
                  </a:solidFill>
                </a:rPr>
                <a:t>Br</a:t>
              </a: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B13F6D6A-6CF4-9A39-F5EA-0E80F9BD131B}"/>
                </a:ext>
              </a:extLst>
            </p:cNvPr>
            <p:cNvSpPr txBox="1"/>
            <p:nvPr/>
          </p:nvSpPr>
          <p:spPr>
            <a:xfrm>
              <a:off x="2969034" y="3327631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D5528BB5-D18C-ADF5-19A7-9EB7F439328B}"/>
              </a:ext>
            </a:extLst>
          </p:cNvPr>
          <p:cNvSpPr txBox="1"/>
          <p:nvPr/>
        </p:nvSpPr>
        <p:spPr>
          <a:xfrm>
            <a:off x="2180806" y="1397675"/>
            <a:ext cx="792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</a:rPr>
              <a:t>*</a:t>
            </a:r>
          </a:p>
          <a:p>
            <a:endParaRPr lang="nl-NL" sz="3600" dirty="0">
              <a:solidFill>
                <a:srgbClr val="0070C0"/>
              </a:solidFill>
            </a:endParaRPr>
          </a:p>
          <a:p>
            <a:endParaRPr lang="nl-NL" sz="2200" dirty="0">
              <a:solidFill>
                <a:srgbClr val="0070C0"/>
              </a:solidFill>
            </a:endParaRPr>
          </a:p>
          <a:p>
            <a:r>
              <a:rPr lang="nl-NL" sz="3200" dirty="0">
                <a:solidFill>
                  <a:srgbClr val="0070C0"/>
                </a:solidFill>
              </a:rPr>
              <a:t>*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44B1FE-3983-5FD6-1302-A49A85B9FC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5" t="50260"/>
          <a:stretch/>
        </p:blipFill>
        <p:spPr>
          <a:xfrm>
            <a:off x="6552000" y="1083621"/>
            <a:ext cx="2411671" cy="219485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9C3DAEA-47A5-4778-43C6-0B08461EA7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0" r="52366"/>
          <a:stretch/>
        </p:blipFill>
        <p:spPr>
          <a:xfrm>
            <a:off x="4213527" y="1059681"/>
            <a:ext cx="2266508" cy="219485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74134F6E-369C-C4D5-F6E4-9A40A3273F4F}"/>
              </a:ext>
            </a:extLst>
          </p:cNvPr>
          <p:cNvSpPr txBox="1"/>
          <p:nvPr/>
        </p:nvSpPr>
        <p:spPr>
          <a:xfrm>
            <a:off x="4161600" y="53477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Trans-1-broom-2-chloorcyclohexanol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0CA442E9-5392-A467-7AF4-230F02989556}"/>
              </a:ext>
            </a:extLst>
          </p:cNvPr>
          <p:cNvGrpSpPr/>
          <p:nvPr/>
        </p:nvGrpSpPr>
        <p:grpSpPr>
          <a:xfrm>
            <a:off x="5404350" y="1590247"/>
            <a:ext cx="2790553" cy="1509058"/>
            <a:chOff x="5381535" y="1590247"/>
            <a:chExt cx="2790553" cy="1509058"/>
          </a:xfrm>
        </p:grpSpPr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307625CA-1BCA-E064-098A-43B8E0D8C7D1}"/>
                </a:ext>
              </a:extLst>
            </p:cNvPr>
            <p:cNvSpPr txBox="1"/>
            <p:nvPr/>
          </p:nvSpPr>
          <p:spPr>
            <a:xfrm>
              <a:off x="5381535" y="1590247"/>
              <a:ext cx="79208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rgbClr val="0070C0"/>
                  </a:solidFill>
                </a:rPr>
                <a:t>*</a:t>
              </a:r>
            </a:p>
            <a:p>
              <a:endParaRPr lang="nl-NL" dirty="0">
                <a:solidFill>
                  <a:srgbClr val="0070C0"/>
                </a:solidFill>
              </a:endParaRPr>
            </a:p>
            <a:p>
              <a:endParaRPr lang="nl-NL" sz="2400" dirty="0">
                <a:solidFill>
                  <a:srgbClr val="0070C0"/>
                </a:solidFill>
              </a:endParaRPr>
            </a:p>
            <a:p>
              <a:r>
                <a:rPr lang="nl-NL" sz="2400" dirty="0">
                  <a:solidFill>
                    <a:srgbClr val="0070C0"/>
                  </a:solidFill>
                </a:rPr>
                <a:t>*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2968BC37-E170-3E24-82D0-D024178E6539}"/>
                </a:ext>
              </a:extLst>
            </p:cNvPr>
            <p:cNvSpPr txBox="1"/>
            <p:nvPr/>
          </p:nvSpPr>
          <p:spPr>
            <a:xfrm>
              <a:off x="7380000" y="1591200"/>
              <a:ext cx="792088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rgbClr val="0070C0"/>
                  </a:solidFill>
                </a:rPr>
                <a:t>*</a:t>
              </a:r>
            </a:p>
            <a:p>
              <a:endParaRPr lang="nl-NL" sz="2200" dirty="0">
                <a:solidFill>
                  <a:srgbClr val="0070C0"/>
                </a:solidFill>
              </a:endParaRPr>
            </a:p>
            <a:p>
              <a:endParaRPr lang="nl-NL" sz="400" dirty="0">
                <a:solidFill>
                  <a:srgbClr val="0070C0"/>
                </a:solidFill>
              </a:endParaRPr>
            </a:p>
            <a:p>
              <a:endParaRPr lang="nl-NL" dirty="0">
                <a:solidFill>
                  <a:srgbClr val="0070C0"/>
                </a:solidFill>
              </a:endParaRPr>
            </a:p>
            <a:p>
              <a:r>
                <a:rPr lang="nl-NL" sz="2400" dirty="0">
                  <a:solidFill>
                    <a:srgbClr val="0070C0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25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7280" r="18017" b="7778"/>
          <a:stretch/>
        </p:blipFill>
        <p:spPr>
          <a:xfrm rot="8429200">
            <a:off x="1439985" y="3535188"/>
            <a:ext cx="2880320" cy="252028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5" t="7395" r="19761" b="7664"/>
          <a:stretch/>
        </p:blipFill>
        <p:spPr>
          <a:xfrm rot="13209065" flipH="1">
            <a:off x="4860032" y="3535188"/>
            <a:ext cx="2771800" cy="2520280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011906" y="1556792"/>
            <a:ext cx="432302" cy="4535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7" t="52993" r="59032" b="39877"/>
          <a:stretch/>
        </p:blipFill>
        <p:spPr>
          <a:xfrm rot="13209065" flipH="1">
            <a:off x="6013886" y="4269036"/>
            <a:ext cx="185725" cy="21154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4FB16E24-E1BA-4041-867C-4D3DAF4493FF}"/>
              </a:ext>
            </a:extLst>
          </p:cNvPr>
          <p:cNvSpPr txBox="1"/>
          <p:nvPr/>
        </p:nvSpPr>
        <p:spPr>
          <a:xfrm>
            <a:off x="5422639" y="6243309"/>
            <a:ext cx="1759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spiegelbeeld</a:t>
            </a:r>
          </a:p>
        </p:txBody>
      </p:sp>
    </p:spTree>
    <p:extLst>
      <p:ext uri="{BB962C8B-B14F-4D97-AF65-F5344CB8AC3E}">
        <p14:creationId xmlns:p14="http://schemas.microsoft.com/office/powerpoint/2010/main" val="2329857844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24F60BC4-E06C-A13C-DAF7-B63CFEF64A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5" t="50260"/>
          <a:stretch/>
        </p:blipFill>
        <p:spPr>
          <a:xfrm>
            <a:off x="6552000" y="1083621"/>
            <a:ext cx="2411671" cy="219485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F3BF68E-DE4E-E5B5-2CF3-E3864332A85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5" b="50260"/>
          <a:stretch/>
        </p:blipFill>
        <p:spPr>
          <a:xfrm>
            <a:off x="4161600" y="4179762"/>
            <a:ext cx="2318435" cy="219534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130E7614-D331-4FE6-7F07-9ADC0DD13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0" r="52366"/>
          <a:stretch/>
        </p:blipFill>
        <p:spPr>
          <a:xfrm>
            <a:off x="4213527" y="1059681"/>
            <a:ext cx="2266508" cy="2194855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BD3A225E-6C1D-EBF5-3646-D7FC4AA95B08}"/>
              </a:ext>
            </a:extLst>
          </p:cNvPr>
          <p:cNvGrpSpPr/>
          <p:nvPr/>
        </p:nvGrpSpPr>
        <p:grpSpPr>
          <a:xfrm>
            <a:off x="180000" y="116632"/>
            <a:ext cx="3290538" cy="3627110"/>
            <a:chOff x="467544" y="764704"/>
            <a:chExt cx="3290538" cy="3627110"/>
          </a:xfrm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66474725-4D16-401A-9DAD-044DAB0A5569}"/>
                </a:ext>
              </a:extLst>
            </p:cNvPr>
            <p:cNvGrpSpPr/>
            <p:nvPr/>
          </p:nvGrpSpPr>
          <p:grpSpPr>
            <a:xfrm>
              <a:off x="467544" y="764704"/>
              <a:ext cx="3290538" cy="3627110"/>
              <a:chOff x="660519" y="1062000"/>
              <a:chExt cx="3290538" cy="3627110"/>
            </a:xfrm>
          </p:grpSpPr>
          <p:sp>
            <p:nvSpPr>
              <p:cNvPr id="8" name="Tekstvak 7"/>
              <p:cNvSpPr txBox="1"/>
              <p:nvPr/>
            </p:nvSpPr>
            <p:spPr>
              <a:xfrm>
                <a:off x="2357604" y="1062000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dirty="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11" name="Maan 10">
                <a:extLst>
                  <a:ext uri="{FF2B5EF4-FFF2-40B4-BE49-F238E27FC236}">
                    <a16:creationId xmlns:a16="http://schemas.microsoft.com/office/drawing/2014/main" id="{048F8716-2414-69A7-284B-CA6DD70F80A9}"/>
                  </a:ext>
                </a:extLst>
              </p:cNvPr>
              <p:cNvSpPr/>
              <p:nvPr/>
            </p:nvSpPr>
            <p:spPr>
              <a:xfrm rot="15736989">
                <a:off x="3736219" y="2844000"/>
                <a:ext cx="82766" cy="346911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6307FE63-35B4-A729-7B89-74B38034D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977082">
                <a:off x="803352" y="1683053"/>
                <a:ext cx="2863224" cy="3148889"/>
              </a:xfrm>
              <a:prstGeom prst="rect">
                <a:avLst/>
              </a:prstGeom>
            </p:spPr>
          </p:pic>
          <p:pic>
            <p:nvPicPr>
              <p:cNvPr id="16" name="Afbeelding 1">
                <a:extLst>
                  <a:ext uri="{FF2B5EF4-FFF2-40B4-BE49-F238E27FC236}">
                    <a16:creationId xmlns:a16="http://schemas.microsoft.com/office/drawing/2014/main" id="{FB10FB39-7F84-F339-568E-FBC9708CB8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87" r="55738" b="81762"/>
              <a:stretch/>
            </p:blipFill>
            <p:spPr bwMode="auto">
              <a:xfrm rot="18212427">
                <a:off x="2837509" y="3098132"/>
                <a:ext cx="1213996" cy="922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E1B19A5F-713A-91AC-069C-D1075D0238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97"/>
              <a:stretch/>
            </p:blipFill>
            <p:spPr>
              <a:xfrm rot="14118128">
                <a:off x="2963905" y="2028152"/>
                <a:ext cx="961204" cy="882732"/>
              </a:xfrm>
              <a:prstGeom prst="rect">
                <a:avLst/>
              </a:prstGeom>
            </p:spPr>
          </p:pic>
          <p:sp>
            <p:nvSpPr>
              <p:cNvPr id="23" name="Maan 22">
                <a:extLst>
                  <a:ext uri="{FF2B5EF4-FFF2-40B4-BE49-F238E27FC236}">
                    <a16:creationId xmlns:a16="http://schemas.microsoft.com/office/drawing/2014/main" id="{C4447C54-266D-9F3B-E448-8C1E28383C3A}"/>
                  </a:ext>
                </a:extLst>
              </p:cNvPr>
              <p:cNvSpPr/>
              <p:nvPr/>
            </p:nvSpPr>
            <p:spPr>
              <a:xfrm rot="12660000">
                <a:off x="3646420" y="3879179"/>
                <a:ext cx="63080" cy="330490"/>
              </a:xfrm>
              <a:prstGeom prst="mo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B286F6F1-D210-B453-9569-616098484BBC}"/>
                </a:ext>
              </a:extLst>
            </p:cNvPr>
            <p:cNvSpPr txBox="1"/>
            <p:nvPr/>
          </p:nvSpPr>
          <p:spPr>
            <a:xfrm>
              <a:off x="2980098" y="189609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chemeClr val="bg1"/>
                  </a:solidFill>
                </a:rPr>
                <a:t>Br</a:t>
              </a: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B13F6D6A-6CF4-9A39-F5EA-0E80F9BD131B}"/>
                </a:ext>
              </a:extLst>
            </p:cNvPr>
            <p:cNvSpPr txBox="1"/>
            <p:nvPr/>
          </p:nvSpPr>
          <p:spPr>
            <a:xfrm>
              <a:off x="2969034" y="3327631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BF075FE9-99B0-300E-8421-8EE739306349}"/>
              </a:ext>
            </a:extLst>
          </p:cNvPr>
          <p:cNvSpPr txBox="1"/>
          <p:nvPr/>
        </p:nvSpPr>
        <p:spPr>
          <a:xfrm>
            <a:off x="2180806" y="1397675"/>
            <a:ext cx="792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</a:rPr>
              <a:t>*</a:t>
            </a:r>
          </a:p>
          <a:p>
            <a:endParaRPr lang="nl-NL" sz="3600" dirty="0">
              <a:solidFill>
                <a:srgbClr val="0070C0"/>
              </a:solidFill>
            </a:endParaRPr>
          </a:p>
          <a:p>
            <a:endParaRPr lang="nl-NL" sz="2200" dirty="0">
              <a:solidFill>
                <a:srgbClr val="0070C0"/>
              </a:solidFill>
            </a:endParaRPr>
          </a:p>
          <a:p>
            <a:r>
              <a:rPr lang="nl-NL" sz="3200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3A3005A-6BCB-F77C-A1F3-889B93BF5DE5}"/>
              </a:ext>
            </a:extLst>
          </p:cNvPr>
          <p:cNvSpPr txBox="1"/>
          <p:nvPr/>
        </p:nvSpPr>
        <p:spPr>
          <a:xfrm>
            <a:off x="4161600" y="53477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Trans-1-broom-2-chloorcyclohexanol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1A77090-9960-0601-E8DD-D79B5F3CD812}"/>
              </a:ext>
            </a:extLst>
          </p:cNvPr>
          <p:cNvSpPr txBox="1"/>
          <p:nvPr/>
        </p:nvSpPr>
        <p:spPr>
          <a:xfrm>
            <a:off x="4139732" y="625891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   Cis-1-broom-2-chloorcyclohexanol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433BB261-94FA-7336-A54C-EA4933F462F0}"/>
              </a:ext>
            </a:extLst>
          </p:cNvPr>
          <p:cNvGrpSpPr/>
          <p:nvPr/>
        </p:nvGrpSpPr>
        <p:grpSpPr>
          <a:xfrm>
            <a:off x="5387537" y="1590247"/>
            <a:ext cx="2807366" cy="4383142"/>
            <a:chOff x="5387537" y="1590247"/>
            <a:chExt cx="2807366" cy="4383142"/>
          </a:xfrm>
        </p:grpSpPr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A3B1870E-CC83-EEA6-C368-F27294BCE93F}"/>
                </a:ext>
              </a:extLst>
            </p:cNvPr>
            <p:cNvGrpSpPr/>
            <p:nvPr/>
          </p:nvGrpSpPr>
          <p:grpSpPr>
            <a:xfrm>
              <a:off x="5404350" y="1590247"/>
              <a:ext cx="2790553" cy="1509058"/>
              <a:chOff x="5381535" y="1590247"/>
              <a:chExt cx="2790553" cy="1509058"/>
            </a:xfrm>
          </p:grpSpPr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E9E44DAA-3179-1DBE-238D-95C61C1F519A}"/>
                  </a:ext>
                </a:extLst>
              </p:cNvPr>
              <p:cNvSpPr txBox="1"/>
              <p:nvPr/>
            </p:nvSpPr>
            <p:spPr>
              <a:xfrm>
                <a:off x="5381535" y="1590247"/>
                <a:ext cx="79208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solidFill>
                      <a:srgbClr val="0070C0"/>
                    </a:solidFill>
                  </a:rPr>
                  <a:t>*</a:t>
                </a:r>
              </a:p>
              <a:p>
                <a:endParaRPr lang="nl-NL" dirty="0">
                  <a:solidFill>
                    <a:srgbClr val="0070C0"/>
                  </a:solidFill>
                </a:endParaRPr>
              </a:p>
              <a:p>
                <a:endParaRPr lang="nl-NL" sz="2400" dirty="0">
                  <a:solidFill>
                    <a:srgbClr val="0070C0"/>
                  </a:solidFill>
                </a:endParaRPr>
              </a:p>
              <a:p>
                <a:r>
                  <a:rPr lang="nl-NL" sz="2400" dirty="0">
                    <a:solidFill>
                      <a:srgbClr val="0070C0"/>
                    </a:solidFill>
                  </a:rPr>
                  <a:t>*</a:t>
                </a:r>
              </a:p>
            </p:txBody>
          </p:sp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FF33E689-1A1F-60BC-969E-DEBC2FC131DD}"/>
                  </a:ext>
                </a:extLst>
              </p:cNvPr>
              <p:cNvSpPr txBox="1"/>
              <p:nvPr/>
            </p:nvSpPr>
            <p:spPr>
              <a:xfrm>
                <a:off x="7380000" y="1591200"/>
                <a:ext cx="792088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solidFill>
                      <a:srgbClr val="0070C0"/>
                    </a:solidFill>
                  </a:rPr>
                  <a:t>*</a:t>
                </a:r>
              </a:p>
              <a:p>
                <a:endParaRPr lang="nl-NL" sz="2200" dirty="0">
                  <a:solidFill>
                    <a:srgbClr val="0070C0"/>
                  </a:solidFill>
                </a:endParaRPr>
              </a:p>
              <a:p>
                <a:endParaRPr lang="nl-NL" sz="400" dirty="0">
                  <a:solidFill>
                    <a:srgbClr val="0070C0"/>
                  </a:solidFill>
                </a:endParaRPr>
              </a:p>
              <a:p>
                <a:endParaRPr lang="nl-NL" dirty="0">
                  <a:solidFill>
                    <a:srgbClr val="0070C0"/>
                  </a:solidFill>
                </a:endParaRPr>
              </a:p>
              <a:p>
                <a:r>
                  <a:rPr lang="nl-NL" sz="2400" dirty="0">
                    <a:solidFill>
                      <a:srgbClr val="0070C0"/>
                    </a:solidFill>
                  </a:rPr>
                  <a:t>*</a:t>
                </a:r>
              </a:p>
            </p:txBody>
          </p:sp>
        </p:grp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B69D6840-7170-A065-BD81-47B627E5B2DC}"/>
                </a:ext>
              </a:extLst>
            </p:cNvPr>
            <p:cNvSpPr txBox="1"/>
            <p:nvPr/>
          </p:nvSpPr>
          <p:spPr>
            <a:xfrm>
              <a:off x="5387537" y="4465284"/>
              <a:ext cx="792088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rgbClr val="0070C0"/>
                  </a:solidFill>
                </a:rPr>
                <a:t>*</a:t>
              </a:r>
            </a:p>
            <a:p>
              <a:endParaRPr lang="nl-NL" sz="2000" dirty="0">
                <a:solidFill>
                  <a:srgbClr val="0070C0"/>
                </a:solidFill>
              </a:endParaRPr>
            </a:p>
            <a:p>
              <a:endParaRPr lang="nl-NL" sz="400" dirty="0">
                <a:solidFill>
                  <a:srgbClr val="0070C0"/>
                </a:solidFill>
              </a:endParaRPr>
            </a:p>
            <a:p>
              <a:endParaRPr lang="nl-NL" dirty="0">
                <a:solidFill>
                  <a:srgbClr val="0070C0"/>
                </a:solidFill>
              </a:endParaRPr>
            </a:p>
            <a:p>
              <a:r>
                <a:rPr lang="nl-NL" sz="2400" dirty="0">
                  <a:solidFill>
                    <a:srgbClr val="0070C0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0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24F60BC4-E06C-A13C-DAF7-B63CFEF64A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5" t="50260"/>
          <a:stretch/>
        </p:blipFill>
        <p:spPr>
          <a:xfrm>
            <a:off x="6552000" y="1083621"/>
            <a:ext cx="2411671" cy="219485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F3BF68E-DE4E-E5B5-2CF3-E3864332A85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5" b="50260"/>
          <a:stretch/>
        </p:blipFill>
        <p:spPr>
          <a:xfrm>
            <a:off x="4161600" y="4179762"/>
            <a:ext cx="2318435" cy="219534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130E7614-D331-4FE6-7F07-9ADC0DD13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0" r="52366"/>
          <a:stretch/>
        </p:blipFill>
        <p:spPr>
          <a:xfrm>
            <a:off x="4213527" y="1059681"/>
            <a:ext cx="2266508" cy="2194855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BD3A225E-6C1D-EBF5-3646-D7FC4AA95B08}"/>
              </a:ext>
            </a:extLst>
          </p:cNvPr>
          <p:cNvGrpSpPr/>
          <p:nvPr/>
        </p:nvGrpSpPr>
        <p:grpSpPr>
          <a:xfrm>
            <a:off x="180000" y="116632"/>
            <a:ext cx="3290538" cy="3627110"/>
            <a:chOff x="467544" y="764704"/>
            <a:chExt cx="3290538" cy="3627110"/>
          </a:xfrm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66474725-4D16-401A-9DAD-044DAB0A5569}"/>
                </a:ext>
              </a:extLst>
            </p:cNvPr>
            <p:cNvGrpSpPr/>
            <p:nvPr/>
          </p:nvGrpSpPr>
          <p:grpSpPr>
            <a:xfrm>
              <a:off x="467544" y="764704"/>
              <a:ext cx="3290538" cy="3627110"/>
              <a:chOff x="660519" y="1062000"/>
              <a:chExt cx="3290538" cy="3627110"/>
            </a:xfrm>
          </p:grpSpPr>
          <p:sp>
            <p:nvSpPr>
              <p:cNvPr id="8" name="Tekstvak 7"/>
              <p:cNvSpPr txBox="1"/>
              <p:nvPr/>
            </p:nvSpPr>
            <p:spPr>
              <a:xfrm>
                <a:off x="2357604" y="1062000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dirty="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11" name="Maan 10">
                <a:extLst>
                  <a:ext uri="{FF2B5EF4-FFF2-40B4-BE49-F238E27FC236}">
                    <a16:creationId xmlns:a16="http://schemas.microsoft.com/office/drawing/2014/main" id="{048F8716-2414-69A7-284B-CA6DD70F80A9}"/>
                  </a:ext>
                </a:extLst>
              </p:cNvPr>
              <p:cNvSpPr/>
              <p:nvPr/>
            </p:nvSpPr>
            <p:spPr>
              <a:xfrm rot="15736989">
                <a:off x="3736219" y="2844000"/>
                <a:ext cx="82766" cy="346911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6307FE63-35B4-A729-7B89-74B38034D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977082">
                <a:off x="803352" y="1683053"/>
                <a:ext cx="2863224" cy="3148889"/>
              </a:xfrm>
              <a:prstGeom prst="rect">
                <a:avLst/>
              </a:prstGeom>
            </p:spPr>
          </p:pic>
          <p:pic>
            <p:nvPicPr>
              <p:cNvPr id="16" name="Afbeelding 1">
                <a:extLst>
                  <a:ext uri="{FF2B5EF4-FFF2-40B4-BE49-F238E27FC236}">
                    <a16:creationId xmlns:a16="http://schemas.microsoft.com/office/drawing/2014/main" id="{FB10FB39-7F84-F339-568E-FBC9708CB8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87" r="55738" b="81762"/>
              <a:stretch/>
            </p:blipFill>
            <p:spPr bwMode="auto">
              <a:xfrm rot="18212427">
                <a:off x="2837509" y="3098132"/>
                <a:ext cx="1213996" cy="922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E1B19A5F-713A-91AC-069C-D1075D0238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97"/>
              <a:stretch/>
            </p:blipFill>
            <p:spPr>
              <a:xfrm rot="14118128">
                <a:off x="2963905" y="2028152"/>
                <a:ext cx="961204" cy="882732"/>
              </a:xfrm>
              <a:prstGeom prst="rect">
                <a:avLst/>
              </a:prstGeom>
            </p:spPr>
          </p:pic>
          <p:sp>
            <p:nvSpPr>
              <p:cNvPr id="23" name="Maan 22">
                <a:extLst>
                  <a:ext uri="{FF2B5EF4-FFF2-40B4-BE49-F238E27FC236}">
                    <a16:creationId xmlns:a16="http://schemas.microsoft.com/office/drawing/2014/main" id="{C4447C54-266D-9F3B-E448-8C1E28383C3A}"/>
                  </a:ext>
                </a:extLst>
              </p:cNvPr>
              <p:cNvSpPr/>
              <p:nvPr/>
            </p:nvSpPr>
            <p:spPr>
              <a:xfrm rot="12660000">
                <a:off x="3646420" y="3879179"/>
                <a:ext cx="63080" cy="330490"/>
              </a:xfrm>
              <a:prstGeom prst="mo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B286F6F1-D210-B453-9569-616098484BBC}"/>
                </a:ext>
              </a:extLst>
            </p:cNvPr>
            <p:cNvSpPr txBox="1"/>
            <p:nvPr/>
          </p:nvSpPr>
          <p:spPr>
            <a:xfrm>
              <a:off x="2980098" y="189609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chemeClr val="bg1"/>
                  </a:solidFill>
                </a:rPr>
                <a:t>Br</a:t>
              </a: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B13F6D6A-6CF4-9A39-F5EA-0E80F9BD131B}"/>
                </a:ext>
              </a:extLst>
            </p:cNvPr>
            <p:cNvSpPr txBox="1"/>
            <p:nvPr/>
          </p:nvSpPr>
          <p:spPr>
            <a:xfrm>
              <a:off x="2969034" y="3327631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BF075FE9-99B0-300E-8421-8EE739306349}"/>
              </a:ext>
            </a:extLst>
          </p:cNvPr>
          <p:cNvSpPr txBox="1"/>
          <p:nvPr/>
        </p:nvSpPr>
        <p:spPr>
          <a:xfrm>
            <a:off x="2180806" y="1397675"/>
            <a:ext cx="792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</a:rPr>
              <a:t>*</a:t>
            </a:r>
          </a:p>
          <a:p>
            <a:endParaRPr lang="nl-NL" sz="3600" dirty="0">
              <a:solidFill>
                <a:srgbClr val="0070C0"/>
              </a:solidFill>
            </a:endParaRPr>
          </a:p>
          <a:p>
            <a:endParaRPr lang="nl-NL" sz="2200" dirty="0">
              <a:solidFill>
                <a:srgbClr val="0070C0"/>
              </a:solidFill>
            </a:endParaRPr>
          </a:p>
          <a:p>
            <a:r>
              <a:rPr lang="nl-NL" sz="3200" dirty="0">
                <a:solidFill>
                  <a:srgbClr val="0070C0"/>
                </a:solidFill>
              </a:rPr>
              <a:t>*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E887745-5572-E951-555F-DAD5F47AB80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2" b="50260"/>
          <a:stretch/>
        </p:blipFill>
        <p:spPr>
          <a:xfrm>
            <a:off x="6587355" y="4219200"/>
            <a:ext cx="2340960" cy="2195349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F0952E6A-0EED-12EB-4576-7FBD6DEEF2D6}"/>
              </a:ext>
            </a:extLst>
          </p:cNvPr>
          <p:cNvSpPr txBox="1"/>
          <p:nvPr/>
        </p:nvSpPr>
        <p:spPr>
          <a:xfrm>
            <a:off x="4161600" y="53477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Trans-1-broom-2-chloorcyclohexanol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3F87A3C-2E59-DF4A-9B2B-936E8B1083CF}"/>
              </a:ext>
            </a:extLst>
          </p:cNvPr>
          <p:cNvSpPr txBox="1"/>
          <p:nvPr/>
        </p:nvSpPr>
        <p:spPr>
          <a:xfrm>
            <a:off x="4139732" y="625891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   Cis-1-broom-2-chloorcyclohexanol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D2F2E6DF-7C5C-7E4D-D5F3-202936C942E3}"/>
              </a:ext>
            </a:extLst>
          </p:cNvPr>
          <p:cNvGrpSpPr/>
          <p:nvPr/>
        </p:nvGrpSpPr>
        <p:grpSpPr>
          <a:xfrm>
            <a:off x="5387537" y="1590247"/>
            <a:ext cx="2807366" cy="4383142"/>
            <a:chOff x="5387537" y="1590247"/>
            <a:chExt cx="2807366" cy="4383142"/>
          </a:xfrm>
        </p:grpSpPr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051BE10E-C76B-E5C4-85F2-A2542B1BC534}"/>
                </a:ext>
              </a:extLst>
            </p:cNvPr>
            <p:cNvGrpSpPr/>
            <p:nvPr/>
          </p:nvGrpSpPr>
          <p:grpSpPr>
            <a:xfrm>
              <a:off x="5404350" y="1590247"/>
              <a:ext cx="2790553" cy="1509058"/>
              <a:chOff x="5381535" y="1590247"/>
              <a:chExt cx="2790553" cy="1509058"/>
            </a:xfrm>
          </p:grpSpPr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1C18E565-7A86-C2BF-F541-E3C845382862}"/>
                  </a:ext>
                </a:extLst>
              </p:cNvPr>
              <p:cNvSpPr txBox="1"/>
              <p:nvPr/>
            </p:nvSpPr>
            <p:spPr>
              <a:xfrm>
                <a:off x="5381535" y="1590247"/>
                <a:ext cx="79208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solidFill>
                      <a:srgbClr val="0070C0"/>
                    </a:solidFill>
                  </a:rPr>
                  <a:t>*</a:t>
                </a:r>
              </a:p>
              <a:p>
                <a:endParaRPr lang="nl-NL" dirty="0">
                  <a:solidFill>
                    <a:srgbClr val="0070C0"/>
                  </a:solidFill>
                </a:endParaRPr>
              </a:p>
              <a:p>
                <a:endParaRPr lang="nl-NL" sz="2400" dirty="0">
                  <a:solidFill>
                    <a:srgbClr val="0070C0"/>
                  </a:solidFill>
                </a:endParaRPr>
              </a:p>
              <a:p>
                <a:r>
                  <a:rPr lang="nl-NL" sz="2400" dirty="0">
                    <a:solidFill>
                      <a:srgbClr val="0070C0"/>
                    </a:solidFill>
                  </a:rPr>
                  <a:t>*</a:t>
                </a:r>
              </a:p>
            </p:txBody>
          </p: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4399D738-0F2F-B59D-40E6-29F8AA0B85A7}"/>
                  </a:ext>
                </a:extLst>
              </p:cNvPr>
              <p:cNvSpPr txBox="1"/>
              <p:nvPr/>
            </p:nvSpPr>
            <p:spPr>
              <a:xfrm>
                <a:off x="7380000" y="1591200"/>
                <a:ext cx="792088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solidFill>
                      <a:srgbClr val="0070C0"/>
                    </a:solidFill>
                  </a:rPr>
                  <a:t>*</a:t>
                </a:r>
              </a:p>
              <a:p>
                <a:endParaRPr lang="nl-NL" sz="2200" dirty="0">
                  <a:solidFill>
                    <a:srgbClr val="0070C0"/>
                  </a:solidFill>
                </a:endParaRPr>
              </a:p>
              <a:p>
                <a:endParaRPr lang="nl-NL" sz="400" dirty="0">
                  <a:solidFill>
                    <a:srgbClr val="0070C0"/>
                  </a:solidFill>
                </a:endParaRPr>
              </a:p>
              <a:p>
                <a:endParaRPr lang="nl-NL" dirty="0">
                  <a:solidFill>
                    <a:srgbClr val="0070C0"/>
                  </a:solidFill>
                </a:endParaRPr>
              </a:p>
              <a:p>
                <a:r>
                  <a:rPr lang="nl-NL" sz="2400" dirty="0">
                    <a:solidFill>
                      <a:srgbClr val="0070C0"/>
                    </a:solidFill>
                  </a:rPr>
                  <a:t>*</a:t>
                </a:r>
              </a:p>
            </p:txBody>
          </p:sp>
        </p:grp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8E0AADD1-870D-87E3-0D8D-A38DBD52D864}"/>
                </a:ext>
              </a:extLst>
            </p:cNvPr>
            <p:cNvSpPr txBox="1"/>
            <p:nvPr/>
          </p:nvSpPr>
          <p:spPr>
            <a:xfrm>
              <a:off x="7402815" y="4465284"/>
              <a:ext cx="792088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rgbClr val="0070C0"/>
                  </a:solidFill>
                </a:rPr>
                <a:t>*</a:t>
              </a:r>
            </a:p>
            <a:p>
              <a:endParaRPr lang="nl-NL" sz="2200" dirty="0">
                <a:solidFill>
                  <a:srgbClr val="0070C0"/>
                </a:solidFill>
              </a:endParaRPr>
            </a:p>
            <a:p>
              <a:endParaRPr lang="nl-NL" sz="400" dirty="0">
                <a:solidFill>
                  <a:srgbClr val="0070C0"/>
                </a:solidFill>
              </a:endParaRPr>
            </a:p>
            <a:p>
              <a:endParaRPr lang="nl-NL" dirty="0">
                <a:solidFill>
                  <a:srgbClr val="0070C0"/>
                </a:solidFill>
              </a:endParaRPr>
            </a:p>
            <a:p>
              <a:r>
                <a:rPr lang="nl-NL" sz="2400" dirty="0">
                  <a:solidFill>
                    <a:srgbClr val="0070C0"/>
                  </a:solidFill>
                </a:rPr>
                <a:t>*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C9681A99-1E24-E358-41A6-E981972812CA}"/>
                </a:ext>
              </a:extLst>
            </p:cNvPr>
            <p:cNvSpPr txBox="1"/>
            <p:nvPr/>
          </p:nvSpPr>
          <p:spPr>
            <a:xfrm>
              <a:off x="5387537" y="4465284"/>
              <a:ext cx="792088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rgbClr val="0070C0"/>
                  </a:solidFill>
                </a:rPr>
                <a:t>*</a:t>
              </a:r>
            </a:p>
            <a:p>
              <a:endParaRPr lang="nl-NL" sz="2000" dirty="0">
                <a:solidFill>
                  <a:srgbClr val="0070C0"/>
                </a:solidFill>
              </a:endParaRPr>
            </a:p>
            <a:p>
              <a:endParaRPr lang="nl-NL" sz="400" dirty="0">
                <a:solidFill>
                  <a:srgbClr val="0070C0"/>
                </a:solidFill>
              </a:endParaRPr>
            </a:p>
            <a:p>
              <a:endParaRPr lang="nl-NL" dirty="0">
                <a:solidFill>
                  <a:srgbClr val="0070C0"/>
                </a:solidFill>
              </a:endParaRPr>
            </a:p>
            <a:p>
              <a:r>
                <a:rPr lang="nl-NL" sz="2400" dirty="0">
                  <a:solidFill>
                    <a:srgbClr val="0070C0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0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24F60BC4-E06C-A13C-DAF7-B63CFEF64A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5" t="50260"/>
          <a:stretch/>
        </p:blipFill>
        <p:spPr>
          <a:xfrm>
            <a:off x="6552000" y="1083621"/>
            <a:ext cx="2411671" cy="219485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161600" y="53477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Trans-1-broom-2-chloorcyclohexanol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BF3BF68E-DE4E-E5B5-2CF3-E3864332A85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5" b="50260"/>
          <a:stretch/>
        </p:blipFill>
        <p:spPr>
          <a:xfrm>
            <a:off x="4161600" y="4179762"/>
            <a:ext cx="2318435" cy="219534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130E7614-D331-4FE6-7F07-9ADC0DD13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0" r="52366"/>
          <a:stretch/>
        </p:blipFill>
        <p:spPr>
          <a:xfrm>
            <a:off x="4213527" y="1059681"/>
            <a:ext cx="2266508" cy="219485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E887745-5572-E951-555F-DAD5F47AB80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2" b="50260"/>
          <a:stretch/>
        </p:blipFill>
        <p:spPr>
          <a:xfrm>
            <a:off x="6587355" y="4219200"/>
            <a:ext cx="2340960" cy="2195349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6FB402AD-83F9-CB12-9979-B3A8D803FEAD}"/>
              </a:ext>
            </a:extLst>
          </p:cNvPr>
          <p:cNvGrpSpPr/>
          <p:nvPr/>
        </p:nvGrpSpPr>
        <p:grpSpPr>
          <a:xfrm>
            <a:off x="5404350" y="1590247"/>
            <a:ext cx="2790553" cy="1509058"/>
            <a:chOff x="5381535" y="1590247"/>
            <a:chExt cx="2790553" cy="1509058"/>
          </a:xfrm>
        </p:grpSpPr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ED21F36D-839C-0C6F-F816-81F2E711A7C4}"/>
                </a:ext>
              </a:extLst>
            </p:cNvPr>
            <p:cNvSpPr txBox="1"/>
            <p:nvPr/>
          </p:nvSpPr>
          <p:spPr>
            <a:xfrm>
              <a:off x="5381535" y="1590247"/>
              <a:ext cx="79208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rgbClr val="0070C0"/>
                  </a:solidFill>
                </a:rPr>
                <a:t>*</a:t>
              </a:r>
            </a:p>
            <a:p>
              <a:endParaRPr lang="nl-NL" dirty="0">
                <a:solidFill>
                  <a:srgbClr val="0070C0"/>
                </a:solidFill>
              </a:endParaRPr>
            </a:p>
            <a:p>
              <a:endParaRPr lang="nl-NL" sz="2400" dirty="0">
                <a:solidFill>
                  <a:srgbClr val="0070C0"/>
                </a:solidFill>
              </a:endParaRPr>
            </a:p>
            <a:p>
              <a:r>
                <a:rPr lang="nl-NL" sz="2400" dirty="0">
                  <a:solidFill>
                    <a:srgbClr val="0070C0"/>
                  </a:solidFill>
                </a:rPr>
                <a:t>*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734FF04B-E095-5451-6705-88F7E576023D}"/>
                </a:ext>
              </a:extLst>
            </p:cNvPr>
            <p:cNvSpPr txBox="1"/>
            <p:nvPr/>
          </p:nvSpPr>
          <p:spPr>
            <a:xfrm>
              <a:off x="7380000" y="1591200"/>
              <a:ext cx="792088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rgbClr val="0070C0"/>
                  </a:solidFill>
                </a:rPr>
                <a:t>*</a:t>
              </a:r>
            </a:p>
            <a:p>
              <a:endParaRPr lang="nl-NL" sz="2200" dirty="0">
                <a:solidFill>
                  <a:srgbClr val="0070C0"/>
                </a:solidFill>
              </a:endParaRPr>
            </a:p>
            <a:p>
              <a:endParaRPr lang="nl-NL" sz="400" dirty="0">
                <a:solidFill>
                  <a:srgbClr val="0070C0"/>
                </a:solidFill>
              </a:endParaRPr>
            </a:p>
            <a:p>
              <a:endParaRPr lang="nl-NL" dirty="0">
                <a:solidFill>
                  <a:srgbClr val="0070C0"/>
                </a:solidFill>
              </a:endParaRPr>
            </a:p>
            <a:p>
              <a:r>
                <a:rPr lang="nl-NL" sz="2400" dirty="0">
                  <a:solidFill>
                    <a:srgbClr val="0070C0"/>
                  </a:solidFill>
                </a:rPr>
                <a:t>*</a:t>
              </a:r>
            </a:p>
          </p:txBody>
        </p:sp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0AFFA8D7-45EE-EBE0-F48D-CA884B18BBBB}"/>
              </a:ext>
            </a:extLst>
          </p:cNvPr>
          <p:cNvSpPr txBox="1"/>
          <p:nvPr/>
        </p:nvSpPr>
        <p:spPr>
          <a:xfrm>
            <a:off x="4139732" y="625891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   </a:t>
            </a:r>
            <a:r>
              <a:rPr lang="nl-NL" sz="2400" dirty="0"/>
              <a:t>Cis-1-broom-2-chloorcyclohexanol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B424270F-1BB6-FFD7-C900-64DE90884B2A}"/>
              </a:ext>
            </a:extLst>
          </p:cNvPr>
          <p:cNvSpPr txBox="1"/>
          <p:nvPr/>
        </p:nvSpPr>
        <p:spPr>
          <a:xfrm>
            <a:off x="700999" y="3267024"/>
            <a:ext cx="2779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vier stereo-isomeren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BA1A2ECD-D6C1-60FA-7D37-D8FE84C45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5" y="1391946"/>
            <a:ext cx="2253828" cy="181860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E1C78CA-6FF3-51F9-4373-269EB78ED314}"/>
              </a:ext>
            </a:extLst>
          </p:cNvPr>
          <p:cNvSpPr txBox="1"/>
          <p:nvPr/>
        </p:nvSpPr>
        <p:spPr>
          <a:xfrm>
            <a:off x="7402815" y="4465284"/>
            <a:ext cx="7920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  <a:p>
            <a:endParaRPr lang="nl-NL" sz="2200" dirty="0">
              <a:solidFill>
                <a:srgbClr val="0070C0"/>
              </a:solidFill>
            </a:endParaRPr>
          </a:p>
          <a:p>
            <a:endParaRPr lang="nl-NL" sz="400" dirty="0">
              <a:solidFill>
                <a:srgbClr val="0070C0"/>
              </a:solidFill>
            </a:endParaRPr>
          </a:p>
          <a:p>
            <a:endParaRPr lang="nl-NL" dirty="0">
              <a:solidFill>
                <a:srgbClr val="0070C0"/>
              </a:solidFill>
            </a:endParaRPr>
          </a:p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B89F33E-3178-CB0E-DE46-E7482C017BC2}"/>
              </a:ext>
            </a:extLst>
          </p:cNvPr>
          <p:cNvSpPr txBox="1"/>
          <p:nvPr/>
        </p:nvSpPr>
        <p:spPr>
          <a:xfrm>
            <a:off x="5387537" y="4465284"/>
            <a:ext cx="7920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  <a:p>
            <a:endParaRPr lang="nl-NL" sz="2000" dirty="0">
              <a:solidFill>
                <a:srgbClr val="0070C0"/>
              </a:solidFill>
            </a:endParaRPr>
          </a:p>
          <a:p>
            <a:endParaRPr lang="nl-NL" sz="400" dirty="0">
              <a:solidFill>
                <a:srgbClr val="0070C0"/>
              </a:solidFill>
            </a:endParaRPr>
          </a:p>
          <a:p>
            <a:endParaRPr lang="nl-NL" dirty="0">
              <a:solidFill>
                <a:srgbClr val="0070C0"/>
              </a:solidFill>
            </a:endParaRPr>
          </a:p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8508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Afbeelding 4">
            <a:extLst>
              <a:ext uri="{FF2B5EF4-FFF2-40B4-BE49-F238E27FC236}">
                <a16:creationId xmlns:a16="http://schemas.microsoft.com/office/drawing/2014/main" id="{46069941-0B17-4E31-B9DE-010A0CF4D2C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46" y="1189032"/>
            <a:ext cx="1857600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Afbeelding 2">
            <a:extLst>
              <a:ext uri="{FF2B5EF4-FFF2-40B4-BE49-F238E27FC236}">
                <a16:creationId xmlns:a16="http://schemas.microsoft.com/office/drawing/2014/main" id="{13FEFA1F-7413-4598-A0F5-6C23AF6D2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24000"/>
            <a:ext cx="31940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5">
            <a:extLst>
              <a:ext uri="{FF2B5EF4-FFF2-40B4-BE49-F238E27FC236}">
                <a16:creationId xmlns:a16="http://schemas.microsoft.com/office/drawing/2014/main" id="{83F2F966-B43B-3889-7689-F149959D0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28705"/>
            <a:ext cx="5751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-1,2-dichloorcyclohexaan</a:t>
            </a:r>
          </a:p>
        </p:txBody>
      </p:sp>
    </p:spTree>
    <p:extLst>
      <p:ext uri="{BB962C8B-B14F-4D97-AF65-F5344CB8AC3E}">
        <p14:creationId xmlns:p14="http://schemas.microsoft.com/office/powerpoint/2010/main" val="2198156192"/>
      </p:ext>
    </p:extLst>
  </p:cSld>
  <p:clrMapOvr>
    <a:masterClrMapping/>
  </p:clrMapOvr>
  <p:transition spd="slow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Afbeelding 4">
            <a:extLst>
              <a:ext uri="{FF2B5EF4-FFF2-40B4-BE49-F238E27FC236}">
                <a16:creationId xmlns:a16="http://schemas.microsoft.com/office/drawing/2014/main" id="{46069941-0B17-4E31-B9DE-010A0CF4D2C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46" y="1189032"/>
            <a:ext cx="1857600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Afbeelding 2">
            <a:extLst>
              <a:ext uri="{FF2B5EF4-FFF2-40B4-BE49-F238E27FC236}">
                <a16:creationId xmlns:a16="http://schemas.microsoft.com/office/drawing/2014/main" id="{13FEFA1F-7413-4598-A0F5-6C23AF6D2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24000"/>
            <a:ext cx="31940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kstvak 5">
            <a:extLst>
              <a:ext uri="{FF2B5EF4-FFF2-40B4-BE49-F238E27FC236}">
                <a16:creationId xmlns:a16="http://schemas.microsoft.com/office/drawing/2014/main" id="{2958E20E-A1AF-4EA5-BE63-8DFFE1C50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28705"/>
            <a:ext cx="5751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-1,2-dichloorcyclohexaan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342080C-F33B-BEFD-47E5-5D3EE9905D18}"/>
              </a:ext>
            </a:extLst>
          </p:cNvPr>
          <p:cNvSpPr txBox="1"/>
          <p:nvPr/>
        </p:nvSpPr>
        <p:spPr>
          <a:xfrm>
            <a:off x="5503058" y="1356381"/>
            <a:ext cx="792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19560688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17DE776C-FEDF-EC35-BF18-E0D686A2AF52}"/>
              </a:ext>
            </a:extLst>
          </p:cNvPr>
          <p:cNvGrpSpPr/>
          <p:nvPr/>
        </p:nvGrpSpPr>
        <p:grpSpPr>
          <a:xfrm>
            <a:off x="4848046" y="1189032"/>
            <a:ext cx="3863063" cy="1507596"/>
            <a:chOff x="4788024" y="4293096"/>
            <a:chExt cx="3863063" cy="1507596"/>
          </a:xfrm>
        </p:grpSpPr>
        <p:pic>
          <p:nvPicPr>
            <p:cNvPr id="60421" name="Afbeelding 4">
              <a:extLst>
                <a:ext uri="{FF2B5EF4-FFF2-40B4-BE49-F238E27FC236}">
                  <a16:creationId xmlns:a16="http://schemas.microsoft.com/office/drawing/2014/main" id="{46069941-0B17-4E31-B9DE-010A0CF4D2C9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293096"/>
              <a:ext cx="1857600" cy="149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Afbeelding 4">
              <a:extLst>
                <a:ext uri="{FF2B5EF4-FFF2-40B4-BE49-F238E27FC236}">
                  <a16:creationId xmlns:a16="http://schemas.microsoft.com/office/drawing/2014/main" id="{E00C3D6C-0D64-5EFB-368E-4B87EC60FC17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0"/>
            <a:stretch/>
          </p:blipFill>
          <p:spPr bwMode="auto">
            <a:xfrm flipH="1">
              <a:off x="6887978" y="4328064"/>
              <a:ext cx="1434454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3">
              <a:extLst>
                <a:ext uri="{FF2B5EF4-FFF2-40B4-BE49-F238E27FC236}">
                  <a16:creationId xmlns:a16="http://schemas.microsoft.com/office/drawing/2014/main" id="{ED7B0CD9-7CD0-FF5A-6030-1E8903B9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706"/>
            <a:stretch/>
          </p:blipFill>
          <p:spPr bwMode="auto">
            <a:xfrm>
              <a:off x="8273978" y="4308070"/>
              <a:ext cx="377109" cy="149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19" name="Afbeelding 2">
            <a:extLst>
              <a:ext uri="{FF2B5EF4-FFF2-40B4-BE49-F238E27FC236}">
                <a16:creationId xmlns:a16="http://schemas.microsoft.com/office/drawing/2014/main" id="{13FEFA1F-7413-4598-A0F5-6C23AF6D23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24000"/>
            <a:ext cx="31940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kstvak 5">
            <a:extLst>
              <a:ext uri="{FF2B5EF4-FFF2-40B4-BE49-F238E27FC236}">
                <a16:creationId xmlns:a16="http://schemas.microsoft.com/office/drawing/2014/main" id="{2958E20E-A1AF-4EA5-BE63-8DFFE1C50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28705"/>
            <a:ext cx="5751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-1,2-dichloorcyclohexaan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342080C-F33B-BEFD-47E5-5D3EE9905D18}"/>
              </a:ext>
            </a:extLst>
          </p:cNvPr>
          <p:cNvSpPr txBox="1"/>
          <p:nvPr/>
        </p:nvSpPr>
        <p:spPr>
          <a:xfrm>
            <a:off x="5503058" y="1356381"/>
            <a:ext cx="792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655696139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17DE776C-FEDF-EC35-BF18-E0D686A2AF52}"/>
              </a:ext>
            </a:extLst>
          </p:cNvPr>
          <p:cNvGrpSpPr/>
          <p:nvPr/>
        </p:nvGrpSpPr>
        <p:grpSpPr>
          <a:xfrm>
            <a:off x="4848046" y="1189032"/>
            <a:ext cx="3863063" cy="1507596"/>
            <a:chOff x="4788024" y="4293096"/>
            <a:chExt cx="3863063" cy="1507596"/>
          </a:xfrm>
        </p:grpSpPr>
        <p:pic>
          <p:nvPicPr>
            <p:cNvPr id="60421" name="Afbeelding 4">
              <a:extLst>
                <a:ext uri="{FF2B5EF4-FFF2-40B4-BE49-F238E27FC236}">
                  <a16:creationId xmlns:a16="http://schemas.microsoft.com/office/drawing/2014/main" id="{46069941-0B17-4E31-B9DE-010A0CF4D2C9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293096"/>
              <a:ext cx="1857600" cy="149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Afbeelding 4">
              <a:extLst>
                <a:ext uri="{FF2B5EF4-FFF2-40B4-BE49-F238E27FC236}">
                  <a16:creationId xmlns:a16="http://schemas.microsoft.com/office/drawing/2014/main" id="{E00C3D6C-0D64-5EFB-368E-4B87EC60FC17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0"/>
            <a:stretch/>
          </p:blipFill>
          <p:spPr bwMode="auto">
            <a:xfrm flipH="1">
              <a:off x="6887978" y="4328064"/>
              <a:ext cx="1434454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3">
              <a:extLst>
                <a:ext uri="{FF2B5EF4-FFF2-40B4-BE49-F238E27FC236}">
                  <a16:creationId xmlns:a16="http://schemas.microsoft.com/office/drawing/2014/main" id="{ED7B0CD9-7CD0-FF5A-6030-1E8903B9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706"/>
            <a:stretch/>
          </p:blipFill>
          <p:spPr bwMode="auto">
            <a:xfrm>
              <a:off x="8273978" y="4308070"/>
              <a:ext cx="377109" cy="149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19" name="Afbeelding 2">
            <a:extLst>
              <a:ext uri="{FF2B5EF4-FFF2-40B4-BE49-F238E27FC236}">
                <a16:creationId xmlns:a16="http://schemas.microsoft.com/office/drawing/2014/main" id="{13FEFA1F-7413-4598-A0F5-6C23AF6D23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24000"/>
            <a:ext cx="31940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kstvak 5">
            <a:extLst>
              <a:ext uri="{FF2B5EF4-FFF2-40B4-BE49-F238E27FC236}">
                <a16:creationId xmlns:a16="http://schemas.microsoft.com/office/drawing/2014/main" id="{2958E20E-A1AF-4EA5-BE63-8DFFE1C50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28705"/>
            <a:ext cx="5751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-1,2-dichloorcyclohexaan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3D9968D-BCA9-3347-08DD-3D179AAF8DA6}"/>
              </a:ext>
            </a:extLst>
          </p:cNvPr>
          <p:cNvSpPr txBox="1"/>
          <p:nvPr/>
        </p:nvSpPr>
        <p:spPr>
          <a:xfrm>
            <a:off x="5334653" y="2736129"/>
            <a:ext cx="299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spiegelbeeldisomeren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342080C-F33B-BEFD-47E5-5D3EE9905D18}"/>
              </a:ext>
            </a:extLst>
          </p:cNvPr>
          <p:cNvSpPr txBox="1"/>
          <p:nvPr/>
        </p:nvSpPr>
        <p:spPr>
          <a:xfrm>
            <a:off x="5503058" y="1356381"/>
            <a:ext cx="792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55561640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17DE776C-FEDF-EC35-BF18-E0D686A2AF52}"/>
              </a:ext>
            </a:extLst>
          </p:cNvPr>
          <p:cNvGrpSpPr/>
          <p:nvPr/>
        </p:nvGrpSpPr>
        <p:grpSpPr>
          <a:xfrm>
            <a:off x="4848046" y="1189032"/>
            <a:ext cx="3863063" cy="1507596"/>
            <a:chOff x="4788024" y="4293096"/>
            <a:chExt cx="3863063" cy="1507596"/>
          </a:xfrm>
        </p:grpSpPr>
        <p:pic>
          <p:nvPicPr>
            <p:cNvPr id="60421" name="Afbeelding 4">
              <a:extLst>
                <a:ext uri="{FF2B5EF4-FFF2-40B4-BE49-F238E27FC236}">
                  <a16:creationId xmlns:a16="http://schemas.microsoft.com/office/drawing/2014/main" id="{46069941-0B17-4E31-B9DE-010A0CF4D2C9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293096"/>
              <a:ext cx="1857600" cy="149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Afbeelding 4">
              <a:extLst>
                <a:ext uri="{FF2B5EF4-FFF2-40B4-BE49-F238E27FC236}">
                  <a16:creationId xmlns:a16="http://schemas.microsoft.com/office/drawing/2014/main" id="{E00C3D6C-0D64-5EFB-368E-4B87EC60FC17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0"/>
            <a:stretch/>
          </p:blipFill>
          <p:spPr bwMode="auto">
            <a:xfrm flipH="1">
              <a:off x="6887978" y="4328064"/>
              <a:ext cx="1434454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3">
              <a:extLst>
                <a:ext uri="{FF2B5EF4-FFF2-40B4-BE49-F238E27FC236}">
                  <a16:creationId xmlns:a16="http://schemas.microsoft.com/office/drawing/2014/main" id="{ED7B0CD9-7CD0-FF5A-6030-1E8903B9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706"/>
            <a:stretch/>
          </p:blipFill>
          <p:spPr bwMode="auto">
            <a:xfrm>
              <a:off x="8273978" y="4308070"/>
              <a:ext cx="377109" cy="149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18" name="Afbeelding 1">
            <a:extLst>
              <a:ext uri="{FF2B5EF4-FFF2-40B4-BE49-F238E27FC236}">
                <a16:creationId xmlns:a16="http://schemas.microsoft.com/office/drawing/2014/main" id="{49935421-55ED-4C41-B345-E72B7880B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636000"/>
            <a:ext cx="37242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Afbeelding 2">
            <a:extLst>
              <a:ext uri="{FF2B5EF4-FFF2-40B4-BE49-F238E27FC236}">
                <a16:creationId xmlns:a16="http://schemas.microsoft.com/office/drawing/2014/main" id="{13FEFA1F-7413-4598-A0F5-6C23AF6D23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24000"/>
            <a:ext cx="31940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kstvak 5">
            <a:extLst>
              <a:ext uri="{FF2B5EF4-FFF2-40B4-BE49-F238E27FC236}">
                <a16:creationId xmlns:a16="http://schemas.microsoft.com/office/drawing/2014/main" id="{2958E20E-A1AF-4EA5-BE63-8DFFE1C50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28705"/>
            <a:ext cx="5751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Trans-1,2-dichloorcyclohexaan</a:t>
            </a:r>
          </a:p>
        </p:txBody>
      </p:sp>
      <p:sp>
        <p:nvSpPr>
          <p:cNvPr id="60423" name="Rechthoek 6">
            <a:extLst>
              <a:ext uri="{FF2B5EF4-FFF2-40B4-BE49-F238E27FC236}">
                <a16:creationId xmlns:a16="http://schemas.microsoft.com/office/drawing/2014/main" id="{BA1FB686-AE87-48BD-B5B8-F1F57EB6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557" y="3353477"/>
            <a:ext cx="5599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nl-NL" altLang="nl-NL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Cis</a:t>
            </a:r>
            <a:r>
              <a:rPr lang="nl-NL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-1,2-dichloorcyclohexaan</a:t>
            </a:r>
          </a:p>
        </p:txBody>
      </p:sp>
      <p:pic>
        <p:nvPicPr>
          <p:cNvPr id="60420" name="Afbeelding 3">
            <a:extLst>
              <a:ext uri="{FF2B5EF4-FFF2-40B4-BE49-F238E27FC236}">
                <a16:creationId xmlns:a16="http://schemas.microsoft.com/office/drawing/2014/main" id="{EF1A1853-4610-41A0-9919-BB47C1730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46" y="4177378"/>
            <a:ext cx="1858190" cy="149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3D9968D-BCA9-3347-08DD-3D179AAF8DA6}"/>
              </a:ext>
            </a:extLst>
          </p:cNvPr>
          <p:cNvSpPr txBox="1"/>
          <p:nvPr/>
        </p:nvSpPr>
        <p:spPr>
          <a:xfrm>
            <a:off x="5334653" y="2736129"/>
            <a:ext cx="299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spiegelbeeldisomeren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342080C-F33B-BEFD-47E5-5D3EE9905D18}"/>
              </a:ext>
            </a:extLst>
          </p:cNvPr>
          <p:cNvSpPr txBox="1"/>
          <p:nvPr/>
        </p:nvSpPr>
        <p:spPr>
          <a:xfrm>
            <a:off x="5503058" y="1356381"/>
            <a:ext cx="792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79378956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17DE776C-FEDF-EC35-BF18-E0D686A2AF52}"/>
              </a:ext>
            </a:extLst>
          </p:cNvPr>
          <p:cNvGrpSpPr/>
          <p:nvPr/>
        </p:nvGrpSpPr>
        <p:grpSpPr>
          <a:xfrm>
            <a:off x="4848046" y="1189032"/>
            <a:ext cx="3863063" cy="1507596"/>
            <a:chOff x="4788024" y="4293096"/>
            <a:chExt cx="3863063" cy="1507596"/>
          </a:xfrm>
        </p:grpSpPr>
        <p:pic>
          <p:nvPicPr>
            <p:cNvPr id="60421" name="Afbeelding 4">
              <a:extLst>
                <a:ext uri="{FF2B5EF4-FFF2-40B4-BE49-F238E27FC236}">
                  <a16:creationId xmlns:a16="http://schemas.microsoft.com/office/drawing/2014/main" id="{46069941-0B17-4E31-B9DE-010A0CF4D2C9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293096"/>
              <a:ext cx="1857600" cy="149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Afbeelding 4">
              <a:extLst>
                <a:ext uri="{FF2B5EF4-FFF2-40B4-BE49-F238E27FC236}">
                  <a16:creationId xmlns:a16="http://schemas.microsoft.com/office/drawing/2014/main" id="{E00C3D6C-0D64-5EFB-368E-4B87EC60FC17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0"/>
            <a:stretch/>
          </p:blipFill>
          <p:spPr bwMode="auto">
            <a:xfrm flipH="1">
              <a:off x="6887978" y="4328064"/>
              <a:ext cx="1434454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3">
              <a:extLst>
                <a:ext uri="{FF2B5EF4-FFF2-40B4-BE49-F238E27FC236}">
                  <a16:creationId xmlns:a16="http://schemas.microsoft.com/office/drawing/2014/main" id="{ED7B0CD9-7CD0-FF5A-6030-1E8903B9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706"/>
            <a:stretch/>
          </p:blipFill>
          <p:spPr bwMode="auto">
            <a:xfrm>
              <a:off x="8273978" y="4308070"/>
              <a:ext cx="377109" cy="149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18" name="Afbeelding 1">
            <a:extLst>
              <a:ext uri="{FF2B5EF4-FFF2-40B4-BE49-F238E27FC236}">
                <a16:creationId xmlns:a16="http://schemas.microsoft.com/office/drawing/2014/main" id="{49935421-55ED-4C41-B345-E72B7880B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636000"/>
            <a:ext cx="37242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Afbeelding 2">
            <a:extLst>
              <a:ext uri="{FF2B5EF4-FFF2-40B4-BE49-F238E27FC236}">
                <a16:creationId xmlns:a16="http://schemas.microsoft.com/office/drawing/2014/main" id="{13FEFA1F-7413-4598-A0F5-6C23AF6D23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24000"/>
            <a:ext cx="31940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kstvak 5">
            <a:extLst>
              <a:ext uri="{FF2B5EF4-FFF2-40B4-BE49-F238E27FC236}">
                <a16:creationId xmlns:a16="http://schemas.microsoft.com/office/drawing/2014/main" id="{2958E20E-A1AF-4EA5-BE63-8DFFE1C50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28705"/>
            <a:ext cx="5751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Trans-1,2-dichloorcyclohexaan</a:t>
            </a:r>
          </a:p>
        </p:txBody>
      </p:sp>
      <p:sp>
        <p:nvSpPr>
          <p:cNvPr id="60423" name="Rechthoek 6">
            <a:extLst>
              <a:ext uri="{FF2B5EF4-FFF2-40B4-BE49-F238E27FC236}">
                <a16:creationId xmlns:a16="http://schemas.microsoft.com/office/drawing/2014/main" id="{BA1FB686-AE87-48BD-B5B8-F1F57EB6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557" y="3353477"/>
            <a:ext cx="5599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nl-NL" altLang="nl-NL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Cis</a:t>
            </a:r>
            <a:r>
              <a:rPr lang="nl-NL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-1,2-dichloorcyclohexaan</a:t>
            </a:r>
          </a:p>
        </p:txBody>
      </p:sp>
      <p:pic>
        <p:nvPicPr>
          <p:cNvPr id="60420" name="Afbeelding 3">
            <a:extLst>
              <a:ext uri="{FF2B5EF4-FFF2-40B4-BE49-F238E27FC236}">
                <a16:creationId xmlns:a16="http://schemas.microsoft.com/office/drawing/2014/main" id="{EF1A1853-4610-41A0-9919-BB47C1730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46" y="4177378"/>
            <a:ext cx="1858190" cy="149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3D9968D-BCA9-3347-08DD-3D179AAF8DA6}"/>
              </a:ext>
            </a:extLst>
          </p:cNvPr>
          <p:cNvSpPr txBox="1"/>
          <p:nvPr/>
        </p:nvSpPr>
        <p:spPr>
          <a:xfrm>
            <a:off x="5334653" y="2736129"/>
            <a:ext cx="299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spiegelbeeld isomeren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342080C-F33B-BEFD-47E5-5D3EE9905D18}"/>
              </a:ext>
            </a:extLst>
          </p:cNvPr>
          <p:cNvSpPr txBox="1"/>
          <p:nvPr/>
        </p:nvSpPr>
        <p:spPr>
          <a:xfrm>
            <a:off x="5503058" y="1356381"/>
            <a:ext cx="792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8C2ED21-71E5-326E-A4BC-D92B38309AF7}"/>
              </a:ext>
            </a:extLst>
          </p:cNvPr>
          <p:cNvSpPr txBox="1"/>
          <p:nvPr/>
        </p:nvSpPr>
        <p:spPr>
          <a:xfrm>
            <a:off x="5503058" y="4345200"/>
            <a:ext cx="792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6562638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17DE776C-FEDF-EC35-BF18-E0D686A2AF52}"/>
              </a:ext>
            </a:extLst>
          </p:cNvPr>
          <p:cNvGrpSpPr/>
          <p:nvPr/>
        </p:nvGrpSpPr>
        <p:grpSpPr>
          <a:xfrm>
            <a:off x="4848046" y="1189032"/>
            <a:ext cx="3863063" cy="1507596"/>
            <a:chOff x="4788024" y="4293096"/>
            <a:chExt cx="3863063" cy="1507596"/>
          </a:xfrm>
        </p:grpSpPr>
        <p:pic>
          <p:nvPicPr>
            <p:cNvPr id="60421" name="Afbeelding 4">
              <a:extLst>
                <a:ext uri="{FF2B5EF4-FFF2-40B4-BE49-F238E27FC236}">
                  <a16:creationId xmlns:a16="http://schemas.microsoft.com/office/drawing/2014/main" id="{46069941-0B17-4E31-B9DE-010A0CF4D2C9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293096"/>
              <a:ext cx="1857600" cy="149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Afbeelding 4">
              <a:extLst>
                <a:ext uri="{FF2B5EF4-FFF2-40B4-BE49-F238E27FC236}">
                  <a16:creationId xmlns:a16="http://schemas.microsoft.com/office/drawing/2014/main" id="{E00C3D6C-0D64-5EFB-368E-4B87EC60FC17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0"/>
            <a:stretch/>
          </p:blipFill>
          <p:spPr bwMode="auto">
            <a:xfrm flipH="1">
              <a:off x="6887978" y="4328064"/>
              <a:ext cx="1434454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3">
              <a:extLst>
                <a:ext uri="{FF2B5EF4-FFF2-40B4-BE49-F238E27FC236}">
                  <a16:creationId xmlns:a16="http://schemas.microsoft.com/office/drawing/2014/main" id="{ED7B0CD9-7CD0-FF5A-6030-1E8903B9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706"/>
            <a:stretch/>
          </p:blipFill>
          <p:spPr bwMode="auto">
            <a:xfrm>
              <a:off x="8273978" y="4308070"/>
              <a:ext cx="377109" cy="149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18" name="Afbeelding 1">
            <a:extLst>
              <a:ext uri="{FF2B5EF4-FFF2-40B4-BE49-F238E27FC236}">
                <a16:creationId xmlns:a16="http://schemas.microsoft.com/office/drawing/2014/main" id="{49935421-55ED-4C41-B345-E72B7880B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636000"/>
            <a:ext cx="37242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Afbeelding 2">
            <a:extLst>
              <a:ext uri="{FF2B5EF4-FFF2-40B4-BE49-F238E27FC236}">
                <a16:creationId xmlns:a16="http://schemas.microsoft.com/office/drawing/2014/main" id="{13FEFA1F-7413-4598-A0F5-6C23AF6D23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24000"/>
            <a:ext cx="31940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E2674170-5D72-1607-5B4C-D33106518BCA}"/>
              </a:ext>
            </a:extLst>
          </p:cNvPr>
          <p:cNvGrpSpPr/>
          <p:nvPr/>
        </p:nvGrpSpPr>
        <p:grpSpPr>
          <a:xfrm>
            <a:off x="4848046" y="4176000"/>
            <a:ext cx="3863063" cy="1494000"/>
            <a:chOff x="4848046" y="1200291"/>
            <a:chExt cx="3863063" cy="1494000"/>
          </a:xfrm>
        </p:grpSpPr>
        <p:pic>
          <p:nvPicPr>
            <p:cNvPr id="60420" name="Afbeelding 3">
              <a:extLst>
                <a:ext uri="{FF2B5EF4-FFF2-40B4-BE49-F238E27FC236}">
                  <a16:creationId xmlns:a16="http://schemas.microsoft.com/office/drawing/2014/main" id="{EF1A1853-4610-41A0-9919-BB47C1730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046" y="1201669"/>
              <a:ext cx="1858190" cy="149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Afbeelding 3">
              <a:extLst>
                <a:ext uri="{FF2B5EF4-FFF2-40B4-BE49-F238E27FC236}">
                  <a16:creationId xmlns:a16="http://schemas.microsoft.com/office/drawing/2014/main" id="{C3231090-CEAF-98DB-AE45-9F6F171F32B5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3"/>
            <a:stretch/>
          </p:blipFill>
          <p:spPr bwMode="auto">
            <a:xfrm flipH="1">
              <a:off x="6950146" y="1200291"/>
              <a:ext cx="1438278" cy="149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Afbeelding 3">
              <a:extLst>
                <a:ext uri="{FF2B5EF4-FFF2-40B4-BE49-F238E27FC236}">
                  <a16:creationId xmlns:a16="http://schemas.microsoft.com/office/drawing/2014/main" id="{56078B58-5E89-ADE0-6E89-7AB012752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706"/>
            <a:stretch/>
          </p:blipFill>
          <p:spPr bwMode="auto">
            <a:xfrm>
              <a:off x="8334000" y="1200291"/>
              <a:ext cx="377109" cy="149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kstvak 5">
            <a:extLst>
              <a:ext uri="{FF2B5EF4-FFF2-40B4-BE49-F238E27FC236}">
                <a16:creationId xmlns:a16="http://schemas.microsoft.com/office/drawing/2014/main" id="{C3B3566B-1F74-4F58-659E-5F30446B1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28705"/>
            <a:ext cx="5751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Trans-1,2-dichloorcyclohexaan</a:t>
            </a:r>
          </a:p>
        </p:txBody>
      </p:sp>
      <p:sp>
        <p:nvSpPr>
          <p:cNvPr id="9" name="Rechthoek 6">
            <a:extLst>
              <a:ext uri="{FF2B5EF4-FFF2-40B4-BE49-F238E27FC236}">
                <a16:creationId xmlns:a16="http://schemas.microsoft.com/office/drawing/2014/main" id="{955D02BF-693B-6F08-CAF9-A5101ACFE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557" y="3353477"/>
            <a:ext cx="5599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nl-NL" altLang="nl-NL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Cis</a:t>
            </a:r>
            <a:r>
              <a:rPr lang="nl-NL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-1,2-dichloorcyclohexaan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D1D34D4-9513-0D8D-2570-C033EA61DACA}"/>
              </a:ext>
            </a:extLst>
          </p:cNvPr>
          <p:cNvSpPr txBox="1"/>
          <p:nvPr/>
        </p:nvSpPr>
        <p:spPr>
          <a:xfrm>
            <a:off x="5334653" y="2736129"/>
            <a:ext cx="299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spiegelbeeld isomeren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DD8C849-709E-5C17-B240-EA50B4DED638}"/>
              </a:ext>
            </a:extLst>
          </p:cNvPr>
          <p:cNvSpPr txBox="1"/>
          <p:nvPr/>
        </p:nvSpPr>
        <p:spPr>
          <a:xfrm>
            <a:off x="5503058" y="1356381"/>
            <a:ext cx="792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E912DF7-25D5-1E4C-602C-7AD93CE655AC}"/>
              </a:ext>
            </a:extLst>
          </p:cNvPr>
          <p:cNvSpPr txBox="1"/>
          <p:nvPr/>
        </p:nvSpPr>
        <p:spPr>
          <a:xfrm>
            <a:off x="5503058" y="4345200"/>
            <a:ext cx="792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5892474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21" y="635818"/>
            <a:ext cx="2232248" cy="224500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22154"/>
          <a:stretch/>
        </p:blipFill>
        <p:spPr>
          <a:xfrm flipH="1">
            <a:off x="5105322" y="1124744"/>
            <a:ext cx="1842942" cy="177120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7280" r="18017" b="7778"/>
          <a:stretch/>
        </p:blipFill>
        <p:spPr>
          <a:xfrm rot="8429200">
            <a:off x="1439985" y="3535188"/>
            <a:ext cx="2880320" cy="252028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5" r="74031" b="16606"/>
          <a:stretch/>
        </p:blipFill>
        <p:spPr>
          <a:xfrm>
            <a:off x="6916449" y="1916832"/>
            <a:ext cx="579687" cy="576064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011906" y="1556792"/>
            <a:ext cx="432302" cy="4535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9" t="41960" r="33886" b="38795"/>
          <a:stretch/>
        </p:blipFill>
        <p:spPr>
          <a:xfrm>
            <a:off x="5989990" y="1594131"/>
            <a:ext cx="432048" cy="432048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42A6749C-EEBB-86D7-AAA0-9C2160C593C8}"/>
              </a:ext>
            </a:extLst>
          </p:cNvPr>
          <p:cNvGrpSpPr/>
          <p:nvPr/>
        </p:nvGrpSpPr>
        <p:grpSpPr>
          <a:xfrm>
            <a:off x="4860032" y="3535188"/>
            <a:ext cx="2771800" cy="2520280"/>
            <a:chOff x="4860032" y="3535188"/>
            <a:chExt cx="2771800" cy="2520280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55" t="7395" r="19761" b="7664"/>
            <a:stretch/>
          </p:blipFill>
          <p:spPr>
            <a:xfrm rot="13209065" flipH="1">
              <a:off x="4860032" y="3535188"/>
              <a:ext cx="2771800" cy="2520280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27" t="52993" r="59032" b="39877"/>
            <a:stretch/>
          </p:blipFill>
          <p:spPr>
            <a:xfrm rot="13209065" flipH="1">
              <a:off x="6013886" y="4269036"/>
              <a:ext cx="185725" cy="211549"/>
            </a:xfrm>
            <a:prstGeom prst="rect">
              <a:avLst/>
            </a:prstGeom>
          </p:spPr>
        </p:pic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7975FDA-A85F-4AA2-A2D2-B72AB3937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4" t="3208" r="22581" b="77548"/>
          <a:stretch/>
        </p:blipFill>
        <p:spPr>
          <a:xfrm>
            <a:off x="5737961" y="720000"/>
            <a:ext cx="93610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37509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17DE776C-FEDF-EC35-BF18-E0D686A2AF52}"/>
              </a:ext>
            </a:extLst>
          </p:cNvPr>
          <p:cNvGrpSpPr/>
          <p:nvPr/>
        </p:nvGrpSpPr>
        <p:grpSpPr>
          <a:xfrm>
            <a:off x="4848046" y="1189032"/>
            <a:ext cx="3863063" cy="1507596"/>
            <a:chOff x="4788024" y="4293096"/>
            <a:chExt cx="3863063" cy="1507596"/>
          </a:xfrm>
        </p:grpSpPr>
        <p:pic>
          <p:nvPicPr>
            <p:cNvPr id="60421" name="Afbeelding 4">
              <a:extLst>
                <a:ext uri="{FF2B5EF4-FFF2-40B4-BE49-F238E27FC236}">
                  <a16:creationId xmlns:a16="http://schemas.microsoft.com/office/drawing/2014/main" id="{46069941-0B17-4E31-B9DE-010A0CF4D2C9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293096"/>
              <a:ext cx="1857600" cy="149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Afbeelding 4">
              <a:extLst>
                <a:ext uri="{FF2B5EF4-FFF2-40B4-BE49-F238E27FC236}">
                  <a16:creationId xmlns:a16="http://schemas.microsoft.com/office/drawing/2014/main" id="{E00C3D6C-0D64-5EFB-368E-4B87EC60FC17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0"/>
            <a:stretch/>
          </p:blipFill>
          <p:spPr bwMode="auto">
            <a:xfrm flipH="1">
              <a:off x="6887978" y="4328064"/>
              <a:ext cx="1434454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3">
              <a:extLst>
                <a:ext uri="{FF2B5EF4-FFF2-40B4-BE49-F238E27FC236}">
                  <a16:creationId xmlns:a16="http://schemas.microsoft.com/office/drawing/2014/main" id="{ED7B0CD9-7CD0-FF5A-6030-1E8903B9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706"/>
            <a:stretch/>
          </p:blipFill>
          <p:spPr bwMode="auto">
            <a:xfrm>
              <a:off x="8273978" y="4308070"/>
              <a:ext cx="377109" cy="149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18" name="Afbeelding 1">
            <a:extLst>
              <a:ext uri="{FF2B5EF4-FFF2-40B4-BE49-F238E27FC236}">
                <a16:creationId xmlns:a16="http://schemas.microsoft.com/office/drawing/2014/main" id="{49935421-55ED-4C41-B345-E72B7880B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636000"/>
            <a:ext cx="37242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Afbeelding 2">
            <a:extLst>
              <a:ext uri="{FF2B5EF4-FFF2-40B4-BE49-F238E27FC236}">
                <a16:creationId xmlns:a16="http://schemas.microsoft.com/office/drawing/2014/main" id="{13FEFA1F-7413-4598-A0F5-6C23AF6D23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24000"/>
            <a:ext cx="31940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Afbeelding 3">
            <a:extLst>
              <a:ext uri="{FF2B5EF4-FFF2-40B4-BE49-F238E27FC236}">
                <a16:creationId xmlns:a16="http://schemas.microsoft.com/office/drawing/2014/main" id="{EF1A1853-4610-41A0-9919-BB47C1730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46" y="4177378"/>
            <a:ext cx="1858190" cy="149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D5B230AF-DD23-B16A-0E64-91EFD7004094}"/>
              </a:ext>
            </a:extLst>
          </p:cNvPr>
          <p:cNvGrpSpPr/>
          <p:nvPr/>
        </p:nvGrpSpPr>
        <p:grpSpPr>
          <a:xfrm>
            <a:off x="6950146" y="4176000"/>
            <a:ext cx="1760963" cy="1494000"/>
            <a:chOff x="6950146" y="4176000"/>
            <a:chExt cx="1760963" cy="1494000"/>
          </a:xfrm>
        </p:grpSpPr>
        <p:pic>
          <p:nvPicPr>
            <p:cNvPr id="2" name="Afbeelding 3">
              <a:extLst>
                <a:ext uri="{FF2B5EF4-FFF2-40B4-BE49-F238E27FC236}">
                  <a16:creationId xmlns:a16="http://schemas.microsoft.com/office/drawing/2014/main" id="{C3231090-CEAF-98DB-AE45-9F6F171F32B5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3"/>
            <a:stretch/>
          </p:blipFill>
          <p:spPr bwMode="auto">
            <a:xfrm flipH="1">
              <a:off x="6950146" y="4176000"/>
              <a:ext cx="1438278" cy="149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Afbeelding 3">
              <a:extLst>
                <a:ext uri="{FF2B5EF4-FFF2-40B4-BE49-F238E27FC236}">
                  <a16:creationId xmlns:a16="http://schemas.microsoft.com/office/drawing/2014/main" id="{56078B58-5E89-ADE0-6E89-7AB012752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706"/>
            <a:stretch/>
          </p:blipFill>
          <p:spPr bwMode="auto">
            <a:xfrm>
              <a:off x="8334000" y="4176000"/>
              <a:ext cx="377109" cy="149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kstvak 5">
            <a:extLst>
              <a:ext uri="{FF2B5EF4-FFF2-40B4-BE49-F238E27FC236}">
                <a16:creationId xmlns:a16="http://schemas.microsoft.com/office/drawing/2014/main" id="{C3B3566B-1F74-4F58-659E-5F30446B1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28705"/>
            <a:ext cx="5751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Trans-1,2-dichloorcyclohexaan</a:t>
            </a:r>
          </a:p>
        </p:txBody>
      </p:sp>
      <p:sp>
        <p:nvSpPr>
          <p:cNvPr id="9" name="Rechthoek 6">
            <a:extLst>
              <a:ext uri="{FF2B5EF4-FFF2-40B4-BE49-F238E27FC236}">
                <a16:creationId xmlns:a16="http://schemas.microsoft.com/office/drawing/2014/main" id="{955D02BF-693B-6F08-CAF9-A5101ACFE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557" y="3353477"/>
            <a:ext cx="5599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nl-NL" altLang="nl-NL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Cis</a:t>
            </a:r>
            <a:r>
              <a:rPr lang="nl-NL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-1,2-dichloorcyclohexaan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D1D34D4-9513-0D8D-2570-C033EA61DACA}"/>
              </a:ext>
            </a:extLst>
          </p:cNvPr>
          <p:cNvSpPr txBox="1"/>
          <p:nvPr/>
        </p:nvSpPr>
        <p:spPr>
          <a:xfrm>
            <a:off x="5334653" y="2736129"/>
            <a:ext cx="299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spiegelbeeld isomeren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B2BD6D1-9F77-6CDC-E39E-E8B918C8CAF7}"/>
              </a:ext>
            </a:extLst>
          </p:cNvPr>
          <p:cNvSpPr txBox="1"/>
          <p:nvPr/>
        </p:nvSpPr>
        <p:spPr>
          <a:xfrm>
            <a:off x="5004894" y="5735982"/>
            <a:ext cx="3731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geen spiegelbeeldisomeren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DD8C849-709E-5C17-B240-EA50B4DED638}"/>
              </a:ext>
            </a:extLst>
          </p:cNvPr>
          <p:cNvSpPr txBox="1"/>
          <p:nvPr/>
        </p:nvSpPr>
        <p:spPr>
          <a:xfrm>
            <a:off x="5503058" y="1356381"/>
            <a:ext cx="792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E912DF7-25D5-1E4C-602C-7AD93CE655AC}"/>
              </a:ext>
            </a:extLst>
          </p:cNvPr>
          <p:cNvSpPr txBox="1"/>
          <p:nvPr/>
        </p:nvSpPr>
        <p:spPr>
          <a:xfrm>
            <a:off x="5503058" y="4345200"/>
            <a:ext cx="792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8293116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17DE776C-FEDF-EC35-BF18-E0D686A2AF52}"/>
              </a:ext>
            </a:extLst>
          </p:cNvPr>
          <p:cNvGrpSpPr/>
          <p:nvPr/>
        </p:nvGrpSpPr>
        <p:grpSpPr>
          <a:xfrm>
            <a:off x="4848046" y="1189032"/>
            <a:ext cx="3863063" cy="1507596"/>
            <a:chOff x="4788024" y="4293096"/>
            <a:chExt cx="3863063" cy="1507596"/>
          </a:xfrm>
        </p:grpSpPr>
        <p:pic>
          <p:nvPicPr>
            <p:cNvPr id="60421" name="Afbeelding 4">
              <a:extLst>
                <a:ext uri="{FF2B5EF4-FFF2-40B4-BE49-F238E27FC236}">
                  <a16:creationId xmlns:a16="http://schemas.microsoft.com/office/drawing/2014/main" id="{46069941-0B17-4E31-B9DE-010A0CF4D2C9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293096"/>
              <a:ext cx="1857600" cy="149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Afbeelding 4">
              <a:extLst>
                <a:ext uri="{FF2B5EF4-FFF2-40B4-BE49-F238E27FC236}">
                  <a16:creationId xmlns:a16="http://schemas.microsoft.com/office/drawing/2014/main" id="{E00C3D6C-0D64-5EFB-368E-4B87EC60FC17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0"/>
            <a:stretch/>
          </p:blipFill>
          <p:spPr bwMode="auto">
            <a:xfrm flipH="1">
              <a:off x="6887978" y="4328064"/>
              <a:ext cx="1434454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3">
              <a:extLst>
                <a:ext uri="{FF2B5EF4-FFF2-40B4-BE49-F238E27FC236}">
                  <a16:creationId xmlns:a16="http://schemas.microsoft.com/office/drawing/2014/main" id="{ED7B0CD9-7CD0-FF5A-6030-1E8903B9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706"/>
            <a:stretch/>
          </p:blipFill>
          <p:spPr bwMode="auto">
            <a:xfrm>
              <a:off x="8273978" y="4308070"/>
              <a:ext cx="377109" cy="149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18" name="Afbeelding 1">
            <a:extLst>
              <a:ext uri="{FF2B5EF4-FFF2-40B4-BE49-F238E27FC236}">
                <a16:creationId xmlns:a16="http://schemas.microsoft.com/office/drawing/2014/main" id="{49935421-55ED-4C41-B345-E72B7880B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636000"/>
            <a:ext cx="37242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Afbeelding 2">
            <a:extLst>
              <a:ext uri="{FF2B5EF4-FFF2-40B4-BE49-F238E27FC236}">
                <a16:creationId xmlns:a16="http://schemas.microsoft.com/office/drawing/2014/main" id="{13FEFA1F-7413-4598-A0F5-6C23AF6D23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24000"/>
            <a:ext cx="31940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E2674170-5D72-1607-5B4C-D33106518BCA}"/>
              </a:ext>
            </a:extLst>
          </p:cNvPr>
          <p:cNvGrpSpPr/>
          <p:nvPr/>
        </p:nvGrpSpPr>
        <p:grpSpPr>
          <a:xfrm>
            <a:off x="4848046" y="4176000"/>
            <a:ext cx="3863063" cy="1494000"/>
            <a:chOff x="4848046" y="1200291"/>
            <a:chExt cx="3863063" cy="1494000"/>
          </a:xfrm>
        </p:grpSpPr>
        <p:pic>
          <p:nvPicPr>
            <p:cNvPr id="60420" name="Afbeelding 3">
              <a:extLst>
                <a:ext uri="{FF2B5EF4-FFF2-40B4-BE49-F238E27FC236}">
                  <a16:creationId xmlns:a16="http://schemas.microsoft.com/office/drawing/2014/main" id="{EF1A1853-4610-41A0-9919-BB47C1730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046" y="1201669"/>
              <a:ext cx="1858190" cy="149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Afbeelding 3">
              <a:extLst>
                <a:ext uri="{FF2B5EF4-FFF2-40B4-BE49-F238E27FC236}">
                  <a16:creationId xmlns:a16="http://schemas.microsoft.com/office/drawing/2014/main" id="{C3231090-CEAF-98DB-AE45-9F6F171F32B5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3"/>
            <a:stretch/>
          </p:blipFill>
          <p:spPr bwMode="auto">
            <a:xfrm flipH="1">
              <a:off x="6950146" y="1200291"/>
              <a:ext cx="1438278" cy="149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Afbeelding 3">
              <a:extLst>
                <a:ext uri="{FF2B5EF4-FFF2-40B4-BE49-F238E27FC236}">
                  <a16:creationId xmlns:a16="http://schemas.microsoft.com/office/drawing/2014/main" id="{56078B58-5E89-ADE0-6E89-7AB012752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706"/>
            <a:stretch/>
          </p:blipFill>
          <p:spPr bwMode="auto">
            <a:xfrm>
              <a:off x="8334000" y="1200291"/>
              <a:ext cx="377109" cy="149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kstvak 5">
            <a:extLst>
              <a:ext uri="{FF2B5EF4-FFF2-40B4-BE49-F238E27FC236}">
                <a16:creationId xmlns:a16="http://schemas.microsoft.com/office/drawing/2014/main" id="{C3B3566B-1F74-4F58-659E-5F30446B1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28705"/>
            <a:ext cx="5751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Trans-1,2-dichloorcyclohexaan</a:t>
            </a:r>
          </a:p>
        </p:txBody>
      </p:sp>
      <p:sp>
        <p:nvSpPr>
          <p:cNvPr id="9" name="Rechthoek 6">
            <a:extLst>
              <a:ext uri="{FF2B5EF4-FFF2-40B4-BE49-F238E27FC236}">
                <a16:creationId xmlns:a16="http://schemas.microsoft.com/office/drawing/2014/main" id="{955D02BF-693B-6F08-CAF9-A5101ACFE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557" y="3353477"/>
            <a:ext cx="5599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nl-NL" altLang="nl-NL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Cis</a:t>
            </a:r>
            <a:r>
              <a:rPr lang="nl-NL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-1,2-dichloorcyclohexaan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D1D34D4-9513-0D8D-2570-C033EA61DACA}"/>
              </a:ext>
            </a:extLst>
          </p:cNvPr>
          <p:cNvSpPr txBox="1"/>
          <p:nvPr/>
        </p:nvSpPr>
        <p:spPr>
          <a:xfrm>
            <a:off x="5334653" y="2736129"/>
            <a:ext cx="299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spiegelbeeld isomeren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B2BD6D1-9F77-6CDC-E39E-E8B918C8CAF7}"/>
              </a:ext>
            </a:extLst>
          </p:cNvPr>
          <p:cNvSpPr txBox="1"/>
          <p:nvPr/>
        </p:nvSpPr>
        <p:spPr>
          <a:xfrm>
            <a:off x="5004894" y="5735982"/>
            <a:ext cx="36796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geen spiegelbeeldisomeren</a:t>
            </a:r>
          </a:p>
          <a:p>
            <a:r>
              <a:rPr lang="nl-NL" sz="2400" dirty="0">
                <a:solidFill>
                  <a:srgbClr val="FF0000"/>
                </a:solidFill>
              </a:rPr>
              <a:t>               spiegelvlak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0F22CCB-3569-627F-19F1-5FF75A76627B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5334653" y="4923000"/>
            <a:ext cx="305377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4965B43C-3DD8-1F6E-3568-5F92D6139CC1}"/>
              </a:ext>
            </a:extLst>
          </p:cNvPr>
          <p:cNvSpPr txBox="1"/>
          <p:nvPr/>
        </p:nvSpPr>
        <p:spPr>
          <a:xfrm>
            <a:off x="5503058" y="1356381"/>
            <a:ext cx="792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37F002D-AE43-9D52-847F-F86D6538A6DA}"/>
              </a:ext>
            </a:extLst>
          </p:cNvPr>
          <p:cNvSpPr txBox="1"/>
          <p:nvPr/>
        </p:nvSpPr>
        <p:spPr>
          <a:xfrm>
            <a:off x="5503058" y="4345200"/>
            <a:ext cx="792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2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endParaRPr lang="nl-NL" sz="800" dirty="0">
              <a:solidFill>
                <a:srgbClr val="0070C0"/>
              </a:solidFill>
            </a:endParaRPr>
          </a:p>
          <a:p>
            <a:r>
              <a:rPr lang="nl-NL" sz="2400" dirty="0">
                <a:solidFill>
                  <a:srgbClr val="0070C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73244616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8172400" y="6165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330930" y="3975710"/>
            <a:ext cx="7608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   cis-trans-isomeren             spiegelbeeldisomeren</a:t>
            </a:r>
          </a:p>
        </p:txBody>
      </p:sp>
      <p:grpSp>
        <p:nvGrpSpPr>
          <p:cNvPr id="41" name="Groep 40">
            <a:extLst>
              <a:ext uri="{FF2B5EF4-FFF2-40B4-BE49-F238E27FC236}">
                <a16:creationId xmlns:a16="http://schemas.microsoft.com/office/drawing/2014/main" id="{81F59D9E-D503-45C2-34A7-91C76C37E28E}"/>
              </a:ext>
            </a:extLst>
          </p:cNvPr>
          <p:cNvGrpSpPr/>
          <p:nvPr/>
        </p:nvGrpSpPr>
        <p:grpSpPr>
          <a:xfrm>
            <a:off x="395534" y="116632"/>
            <a:ext cx="8280921" cy="5927826"/>
            <a:chOff x="539550" y="116632"/>
            <a:chExt cx="8280921" cy="5927826"/>
          </a:xfrm>
        </p:grpSpPr>
        <p:sp>
          <p:nvSpPr>
            <p:cNvPr id="3" name="Tekstvak 2"/>
            <p:cNvSpPr txBox="1"/>
            <p:nvPr/>
          </p:nvSpPr>
          <p:spPr>
            <a:xfrm>
              <a:off x="683568" y="188640"/>
              <a:ext cx="5544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NL" dirty="0"/>
            </a:p>
          </p:txBody>
        </p:sp>
        <p:sp>
          <p:nvSpPr>
            <p:cNvPr id="4" name="Rechthoek 3"/>
            <p:cNvSpPr/>
            <p:nvPr/>
          </p:nvSpPr>
          <p:spPr>
            <a:xfrm>
              <a:off x="683568" y="116632"/>
              <a:ext cx="5184576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539550" y="1929550"/>
              <a:ext cx="4536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/>
                <a:t>       structuurisomeren</a:t>
              </a:r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4128659" y="1924453"/>
              <a:ext cx="3618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/>
                <a:t>            stereo-isomeren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FCB4A270-53F3-3DFC-0643-4B1FAFB1C721}"/>
                </a:ext>
              </a:extLst>
            </p:cNvPr>
            <p:cNvSpPr txBox="1"/>
            <p:nvPr/>
          </p:nvSpPr>
          <p:spPr>
            <a:xfrm>
              <a:off x="3849501" y="493514"/>
              <a:ext cx="2088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Isomeren</a:t>
              </a:r>
            </a:p>
          </p:txBody>
        </p:sp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7D2B7164-E685-4B4A-D09C-63456E34D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0" y="2620963"/>
              <a:ext cx="1612082" cy="861905"/>
            </a:xfrm>
            <a:prstGeom prst="rect">
              <a:avLst/>
            </a:prstGeom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E6F6F9DB-B20D-A963-1E91-6316998CE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340" y="2599106"/>
              <a:ext cx="1612082" cy="1064081"/>
            </a:xfrm>
            <a:prstGeom prst="rect">
              <a:avLst/>
            </a:prstGeom>
          </p:spPr>
        </p:pic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390B6CD1-FB16-85E4-2CFB-E9B7602B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9376" y="4755702"/>
              <a:ext cx="1281552" cy="106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789E6FC7-88CA-E9C9-A349-C90E1AC3D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912" y="4755704"/>
              <a:ext cx="1281552" cy="1254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62974C7D-7DB2-BB35-25C9-80442333E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43" r="50000"/>
            <a:stretch/>
          </p:blipFill>
          <p:spPr>
            <a:xfrm>
              <a:off x="5825505" y="4578481"/>
              <a:ext cx="1482800" cy="1465977"/>
            </a:xfrm>
            <a:prstGeom prst="rect">
              <a:avLst/>
            </a:prstGeom>
          </p:spPr>
        </p:pic>
        <p:cxnSp>
          <p:nvCxnSpPr>
            <p:cNvPr id="25" name="Rechte verbindingslijn met pijl 24">
              <a:extLst>
                <a:ext uri="{FF2B5EF4-FFF2-40B4-BE49-F238E27FC236}">
                  <a16:creationId xmlns:a16="http://schemas.microsoft.com/office/drawing/2014/main" id="{B2DDEEBA-4ADF-63A0-F2C8-A776C8B3FC51}"/>
                </a:ext>
              </a:extLst>
            </p:cNvPr>
            <p:cNvCxnSpPr/>
            <p:nvPr/>
          </p:nvCxnSpPr>
          <p:spPr>
            <a:xfrm>
              <a:off x="5145643" y="1056736"/>
              <a:ext cx="914400" cy="914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met pijl 25">
              <a:extLst>
                <a:ext uri="{FF2B5EF4-FFF2-40B4-BE49-F238E27FC236}">
                  <a16:creationId xmlns:a16="http://schemas.microsoft.com/office/drawing/2014/main" id="{2A3F414B-3490-7F5C-E718-C1F1C609D4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0152" y="1056736"/>
              <a:ext cx="891808" cy="9028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met pijl 26">
              <a:extLst>
                <a:ext uri="{FF2B5EF4-FFF2-40B4-BE49-F238E27FC236}">
                  <a16:creationId xmlns:a16="http://schemas.microsoft.com/office/drawing/2014/main" id="{ECAABA52-C296-F03C-46F2-DE8F731AAC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88024" y="2554533"/>
              <a:ext cx="936104" cy="142698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met pijl 27">
              <a:extLst>
                <a:ext uri="{FF2B5EF4-FFF2-40B4-BE49-F238E27FC236}">
                  <a16:creationId xmlns:a16="http://schemas.microsoft.com/office/drawing/2014/main" id="{E0583DA6-0352-EDF0-AD4A-B3508059B76A}"/>
                </a:ext>
              </a:extLst>
            </p:cNvPr>
            <p:cNvCxnSpPr>
              <a:cxnSpLocks/>
            </p:cNvCxnSpPr>
            <p:nvPr/>
          </p:nvCxnSpPr>
          <p:spPr>
            <a:xfrm>
              <a:off x="6566905" y="2499466"/>
              <a:ext cx="813407" cy="14891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Afbeelding 39">
              <a:extLst>
                <a:ext uri="{FF2B5EF4-FFF2-40B4-BE49-F238E27FC236}">
                  <a16:creationId xmlns:a16="http://schemas.microsoft.com/office/drawing/2014/main" id="{07DC9009-7690-D02E-42EC-D5C91E49A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6" t="7143" r="1721"/>
            <a:stretch/>
          </p:blipFill>
          <p:spPr>
            <a:xfrm>
              <a:off x="7380312" y="4578481"/>
              <a:ext cx="1440159" cy="1465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0325197"/>
      </p:ext>
    </p:extLst>
  </p:cSld>
  <p:clrMapOvr>
    <a:masterClrMapping/>
  </p:clrMapOvr>
  <p:transition spd="slow"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ul\Documents\lesmateriaal\6 vwo\hoofdstuk 16\272115_276_1229683333569-4gr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1637" b="50287"/>
          <a:stretch/>
        </p:blipFill>
        <p:spPr bwMode="auto">
          <a:xfrm rot="5151963">
            <a:off x="1722108" y="295191"/>
            <a:ext cx="1842637" cy="279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ul\Documents\lesmateriaal\6 vwo\hoofdstuk 16\272115_276_1229683333569-4gr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7" t="1" b="50568"/>
          <a:stretch/>
        </p:blipFill>
        <p:spPr bwMode="auto">
          <a:xfrm rot="16440000">
            <a:off x="5591146" y="230242"/>
            <a:ext cx="1830047" cy="27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123728" y="3356992"/>
            <a:ext cx="1440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876256" y="335699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580112" y="609329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BB85036-DC98-4772-A16A-DAE4D9C5D752}"/>
              </a:ext>
            </a:extLst>
          </p:cNvPr>
          <p:cNvSpPr/>
          <p:nvPr/>
        </p:nvSpPr>
        <p:spPr>
          <a:xfrm>
            <a:off x="2366957" y="1185902"/>
            <a:ext cx="5646394" cy="621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*                                                                    *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2A260A5-9496-835A-1D15-B17780BFFE70}"/>
              </a:ext>
            </a:extLst>
          </p:cNvPr>
          <p:cNvSpPr txBox="1"/>
          <p:nvPr/>
        </p:nvSpPr>
        <p:spPr>
          <a:xfrm>
            <a:off x="1452645" y="2939412"/>
            <a:ext cx="6131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   </a:t>
            </a:r>
            <a:r>
              <a:rPr lang="nl-NL" sz="2400" dirty="0">
                <a:solidFill>
                  <a:srgbClr val="FF0000"/>
                </a:solidFill>
              </a:rPr>
              <a:t>L-</a:t>
            </a:r>
            <a:r>
              <a:rPr lang="nl-NL" sz="2400" dirty="0" err="1">
                <a:solidFill>
                  <a:srgbClr val="FF0000"/>
                </a:solidFill>
              </a:rPr>
              <a:t>limoneen</a:t>
            </a:r>
            <a:r>
              <a:rPr lang="nl-NL" sz="2400" dirty="0">
                <a:solidFill>
                  <a:srgbClr val="FF0000"/>
                </a:solidFill>
              </a:rPr>
              <a:t>                                          R-</a:t>
            </a:r>
            <a:r>
              <a:rPr lang="nl-NL" sz="2400" dirty="0" err="1">
                <a:solidFill>
                  <a:srgbClr val="FF0000"/>
                </a:solidFill>
              </a:rPr>
              <a:t>limoneen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1453"/>
      </p:ext>
    </p:extLst>
  </p:cSld>
  <p:clrMapOvr>
    <a:masterClrMapping/>
  </p:clrMapOvr>
  <p:transition spd="slow"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ul\Documents\lesmateriaal\6 vwo\hoofdstuk 16\272115_276_1229683333569-4gr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1637" b="50287"/>
          <a:stretch/>
        </p:blipFill>
        <p:spPr bwMode="auto">
          <a:xfrm rot="5151963">
            <a:off x="1722108" y="295191"/>
            <a:ext cx="1842637" cy="279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ul\Documents\lesmateriaal\6 vwo\hoofdstuk 16\272115_276_1229683333569-4gr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7" t="1" b="50568"/>
          <a:stretch/>
        </p:blipFill>
        <p:spPr bwMode="auto">
          <a:xfrm rot="16440000">
            <a:off x="5591146" y="230242"/>
            <a:ext cx="1830047" cy="27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flandersfood.com/sites/default/files/imce/u19/4.JPG"/>
          <p:cNvPicPr>
            <a:picLocks noChangeAspect="1" noChangeArrowheads="1"/>
          </p:cNvPicPr>
          <p:nvPr/>
        </p:nvPicPr>
        <p:blipFill rotWithShape="1">
          <a:blip r:embed="rId3" cstate="print"/>
          <a:srcRect l="8490" t="42667" r="46189"/>
          <a:stretch/>
        </p:blipFill>
        <p:spPr bwMode="auto">
          <a:xfrm>
            <a:off x="1185364" y="3663030"/>
            <a:ext cx="2486536" cy="1228704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2123728" y="3356992"/>
            <a:ext cx="1440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876256" y="335699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580112" y="609329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BB85036-DC98-4772-A16A-DAE4D9C5D752}"/>
              </a:ext>
            </a:extLst>
          </p:cNvPr>
          <p:cNvSpPr/>
          <p:nvPr/>
        </p:nvSpPr>
        <p:spPr>
          <a:xfrm>
            <a:off x="2366957" y="1185902"/>
            <a:ext cx="5646394" cy="621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*                                                                    *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2A260A5-9496-835A-1D15-B17780BFFE70}"/>
              </a:ext>
            </a:extLst>
          </p:cNvPr>
          <p:cNvSpPr txBox="1"/>
          <p:nvPr/>
        </p:nvSpPr>
        <p:spPr>
          <a:xfrm>
            <a:off x="1452645" y="2939412"/>
            <a:ext cx="6131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   L-</a:t>
            </a:r>
            <a:r>
              <a:rPr lang="nl-NL" sz="2400" dirty="0" err="1"/>
              <a:t>limoneen</a:t>
            </a:r>
            <a:r>
              <a:rPr lang="nl-NL" sz="2400" dirty="0"/>
              <a:t>                                          R-</a:t>
            </a:r>
            <a:r>
              <a:rPr lang="nl-NL" sz="2400" dirty="0" err="1"/>
              <a:t>limoneen</a:t>
            </a:r>
            <a:endParaRPr lang="nl-NL" sz="2400" dirty="0"/>
          </a:p>
        </p:txBody>
      </p:sp>
      <p:pic>
        <p:nvPicPr>
          <p:cNvPr id="11" name="Picture 2" descr="http://www.flandersfood.com/sites/default/files/imce/u19/4.JPG">
            <a:extLst>
              <a:ext uri="{FF2B5EF4-FFF2-40B4-BE49-F238E27FC236}">
                <a16:creationId xmlns:a16="http://schemas.microsoft.com/office/drawing/2014/main" id="{83F5A618-57A2-C74D-7425-A3D20C92D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53192" t="42667" r="8470"/>
          <a:stretch/>
        </p:blipFill>
        <p:spPr bwMode="auto">
          <a:xfrm>
            <a:off x="5472102" y="3644954"/>
            <a:ext cx="2103342" cy="1228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7932556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ul\Documents\lesmateriaal\6 vwo\hoofdstuk 16\272115_276_1229683333569-4gr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1637" b="50287"/>
          <a:stretch/>
        </p:blipFill>
        <p:spPr bwMode="auto">
          <a:xfrm rot="5151963">
            <a:off x="1722108" y="295191"/>
            <a:ext cx="1842637" cy="279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ul\Documents\lesmateriaal\6 vwo\hoofdstuk 16\272115_276_1229683333569-4gr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7" t="1" b="50568"/>
          <a:stretch/>
        </p:blipFill>
        <p:spPr bwMode="auto">
          <a:xfrm rot="16440000">
            <a:off x="5591146" y="230242"/>
            <a:ext cx="1830047" cy="27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flandersfood.com/sites/default/files/imce/u19/4.JPG"/>
          <p:cNvPicPr>
            <a:picLocks noChangeAspect="1" noChangeArrowheads="1"/>
          </p:cNvPicPr>
          <p:nvPr/>
        </p:nvPicPr>
        <p:blipFill rotWithShape="1">
          <a:blip r:embed="rId3" cstate="print"/>
          <a:srcRect l="8490" t="42667" r="46189"/>
          <a:stretch/>
        </p:blipFill>
        <p:spPr bwMode="auto">
          <a:xfrm>
            <a:off x="1185364" y="3663030"/>
            <a:ext cx="2486536" cy="1228704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2123728" y="3356992"/>
            <a:ext cx="1440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876256" y="335699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28F04C54-5DC7-356B-A16E-A405599EE07C}"/>
              </a:ext>
            </a:extLst>
          </p:cNvPr>
          <p:cNvGrpSpPr/>
          <p:nvPr/>
        </p:nvGrpSpPr>
        <p:grpSpPr>
          <a:xfrm>
            <a:off x="1251027" y="5282878"/>
            <a:ext cx="3426526" cy="1273492"/>
            <a:chOff x="1251027" y="5282878"/>
            <a:chExt cx="3426526" cy="1273492"/>
          </a:xfrm>
        </p:grpSpPr>
        <p:pic>
          <p:nvPicPr>
            <p:cNvPr id="4" name="Picture 2" descr="http://www.flandersfood.com/sites/default/files/imce/u19/4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3360" r="52751" b="55467"/>
            <a:stretch/>
          </p:blipFill>
          <p:spPr bwMode="auto">
            <a:xfrm>
              <a:off x="1251027" y="5403891"/>
              <a:ext cx="2592288" cy="882384"/>
            </a:xfrm>
            <a:prstGeom prst="rect">
              <a:avLst/>
            </a:prstGeom>
            <a:noFill/>
          </p:spPr>
        </p:pic>
        <p:sp>
          <p:nvSpPr>
            <p:cNvPr id="8" name="Tekstvak 7"/>
            <p:cNvSpPr txBox="1"/>
            <p:nvPr/>
          </p:nvSpPr>
          <p:spPr>
            <a:xfrm>
              <a:off x="2311644" y="6187038"/>
              <a:ext cx="3600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dirty="0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3525425" y="5282878"/>
              <a:ext cx="11521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dirty="0"/>
            </a:p>
          </p:txBody>
        </p:sp>
      </p:grpSp>
      <p:sp>
        <p:nvSpPr>
          <p:cNvPr id="10" name="Tekstvak 9"/>
          <p:cNvSpPr txBox="1"/>
          <p:nvPr/>
        </p:nvSpPr>
        <p:spPr>
          <a:xfrm>
            <a:off x="5580112" y="609329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BB85036-DC98-4772-A16A-DAE4D9C5D752}"/>
              </a:ext>
            </a:extLst>
          </p:cNvPr>
          <p:cNvSpPr/>
          <p:nvPr/>
        </p:nvSpPr>
        <p:spPr>
          <a:xfrm>
            <a:off x="2366957" y="1185902"/>
            <a:ext cx="5646394" cy="621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*                                                                    *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2A260A5-9496-835A-1D15-B17780BFFE70}"/>
              </a:ext>
            </a:extLst>
          </p:cNvPr>
          <p:cNvSpPr txBox="1"/>
          <p:nvPr/>
        </p:nvSpPr>
        <p:spPr>
          <a:xfrm>
            <a:off x="1452645" y="2939412"/>
            <a:ext cx="6131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   L-</a:t>
            </a:r>
            <a:r>
              <a:rPr lang="nl-NL" sz="2400" dirty="0" err="1"/>
              <a:t>limoneen</a:t>
            </a:r>
            <a:r>
              <a:rPr lang="nl-NL" sz="2400" dirty="0"/>
              <a:t>                                          R-</a:t>
            </a:r>
            <a:r>
              <a:rPr lang="nl-NL" sz="2400" dirty="0" err="1"/>
              <a:t>limoneen</a:t>
            </a:r>
            <a:endParaRPr lang="nl-NL" sz="2400" dirty="0"/>
          </a:p>
        </p:txBody>
      </p:sp>
      <p:pic>
        <p:nvPicPr>
          <p:cNvPr id="11" name="Picture 2" descr="http://www.flandersfood.com/sites/default/files/imce/u19/4.JPG">
            <a:extLst>
              <a:ext uri="{FF2B5EF4-FFF2-40B4-BE49-F238E27FC236}">
                <a16:creationId xmlns:a16="http://schemas.microsoft.com/office/drawing/2014/main" id="{83F5A618-57A2-C74D-7425-A3D20C92D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50843" t="42667" r="8470"/>
          <a:stretch/>
        </p:blipFill>
        <p:spPr bwMode="auto">
          <a:xfrm>
            <a:off x="5343197" y="3644954"/>
            <a:ext cx="2232247" cy="1228704"/>
          </a:xfrm>
          <a:prstGeom prst="rect">
            <a:avLst/>
          </a:prstGeom>
          <a:noFill/>
        </p:spPr>
      </p:pic>
      <p:grpSp>
        <p:nvGrpSpPr>
          <p:cNvPr id="18" name="Groep 17">
            <a:extLst>
              <a:ext uri="{FF2B5EF4-FFF2-40B4-BE49-F238E27FC236}">
                <a16:creationId xmlns:a16="http://schemas.microsoft.com/office/drawing/2014/main" id="{69ECCB15-13D6-C2F2-2366-86770CBC5485}"/>
              </a:ext>
            </a:extLst>
          </p:cNvPr>
          <p:cNvGrpSpPr/>
          <p:nvPr/>
        </p:nvGrpSpPr>
        <p:grpSpPr>
          <a:xfrm>
            <a:off x="4879886" y="5191190"/>
            <a:ext cx="2956829" cy="1365180"/>
            <a:chOff x="4887232" y="5085605"/>
            <a:chExt cx="2956829" cy="1365180"/>
          </a:xfrm>
        </p:grpSpPr>
        <p:pic>
          <p:nvPicPr>
            <p:cNvPr id="13" name="Picture 2" descr="http://www.flandersfood.com/sites/default/files/imce/u19/4.JPG">
              <a:extLst>
                <a:ext uri="{FF2B5EF4-FFF2-40B4-BE49-F238E27FC236}">
                  <a16:creationId xmlns:a16="http://schemas.microsoft.com/office/drawing/2014/main" id="{5C171BCA-BC56-8012-3949-3D97A6DC20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1376" t="4314" r="1375" b="54513"/>
            <a:stretch/>
          </p:blipFill>
          <p:spPr bwMode="auto">
            <a:xfrm>
              <a:off x="5251773" y="5304654"/>
              <a:ext cx="2592288" cy="882384"/>
            </a:xfrm>
            <a:prstGeom prst="rect">
              <a:avLst/>
            </a:prstGeom>
            <a:noFill/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EBCB2A5C-B259-154E-36AF-A24BB1470CA7}"/>
                </a:ext>
              </a:extLst>
            </p:cNvPr>
            <p:cNvSpPr txBox="1"/>
            <p:nvPr/>
          </p:nvSpPr>
          <p:spPr>
            <a:xfrm>
              <a:off x="6075563" y="6081453"/>
              <a:ext cx="3600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dirty="0"/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75A62F27-24D4-25B2-5830-B6D6E59DA2D0}"/>
                </a:ext>
              </a:extLst>
            </p:cNvPr>
            <p:cNvSpPr txBox="1"/>
            <p:nvPr/>
          </p:nvSpPr>
          <p:spPr>
            <a:xfrm>
              <a:off x="4887232" y="5085605"/>
              <a:ext cx="11521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dirty="0"/>
            </a:p>
          </p:txBody>
        </p:sp>
      </p:grpSp>
      <p:sp>
        <p:nvSpPr>
          <p:cNvPr id="2" name="Rechthoek 1"/>
          <p:cNvSpPr/>
          <p:nvPr/>
        </p:nvSpPr>
        <p:spPr>
          <a:xfrm>
            <a:off x="2157272" y="5253820"/>
            <a:ext cx="6231151" cy="621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*                                                                             *</a:t>
            </a:r>
          </a:p>
        </p:txBody>
      </p:sp>
    </p:spTree>
    <p:extLst>
      <p:ext uri="{BB962C8B-B14F-4D97-AF65-F5344CB8AC3E}">
        <p14:creationId xmlns:p14="http://schemas.microsoft.com/office/powerpoint/2010/main" val="138919040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5" y="458670"/>
            <a:ext cx="7512835" cy="56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0967"/>
      </p:ext>
    </p:extLst>
  </p:cSld>
  <p:clrMapOvr>
    <a:masterClrMapping/>
  </p:clrMapOvr>
  <p:transition spd="slow"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5" y="458670"/>
            <a:ext cx="7512835" cy="5634626"/>
          </a:xfrm>
          <a:prstGeom prst="rect">
            <a:avLst/>
          </a:prstGeom>
        </p:spPr>
      </p:pic>
      <p:pic>
        <p:nvPicPr>
          <p:cNvPr id="3" name="Picture 1" descr="79547-Mentos-Spearmint-Gum-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827706"/>
            <a:ext cx="1934468" cy="1934468"/>
          </a:xfrm>
          <a:prstGeom prst="rect">
            <a:avLst/>
          </a:prstGeom>
        </p:spPr>
      </p:pic>
      <p:pic>
        <p:nvPicPr>
          <p:cNvPr id="4" name="Picture 4" descr="534_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7" t="4145" r="16210"/>
          <a:stretch/>
        </p:blipFill>
        <p:spPr>
          <a:xfrm>
            <a:off x="7535494" y="4827706"/>
            <a:ext cx="1612582" cy="200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4317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5" y="458670"/>
            <a:ext cx="7512835" cy="5634626"/>
          </a:xfrm>
          <a:prstGeom prst="rect">
            <a:avLst/>
          </a:prstGeom>
        </p:spPr>
      </p:pic>
      <p:pic>
        <p:nvPicPr>
          <p:cNvPr id="3" name="Picture 1" descr="79547-Mentos-Spearmint-Gum-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827706"/>
            <a:ext cx="1934468" cy="1934468"/>
          </a:xfrm>
          <a:prstGeom prst="rect">
            <a:avLst/>
          </a:prstGeom>
        </p:spPr>
      </p:pic>
      <p:pic>
        <p:nvPicPr>
          <p:cNvPr id="4" name="Picture 4" descr="534_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7" t="4145" r="16210"/>
          <a:stretch/>
        </p:blipFill>
        <p:spPr>
          <a:xfrm>
            <a:off x="7535494" y="4827706"/>
            <a:ext cx="1612582" cy="2003028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04C7763A-512F-4142-8C22-63DBF8B3CF90}"/>
              </a:ext>
            </a:extLst>
          </p:cNvPr>
          <p:cNvSpPr/>
          <p:nvPr/>
        </p:nvSpPr>
        <p:spPr>
          <a:xfrm>
            <a:off x="3023386" y="3645024"/>
            <a:ext cx="4140902" cy="621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*                                                                 *</a:t>
            </a:r>
          </a:p>
        </p:txBody>
      </p:sp>
    </p:spTree>
    <p:extLst>
      <p:ext uri="{BB962C8B-B14F-4D97-AF65-F5344CB8AC3E}">
        <p14:creationId xmlns:p14="http://schemas.microsoft.com/office/powerpoint/2010/main" val="338344747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8539" y="454068"/>
            <a:ext cx="332263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131840" y="1886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</a:t>
            </a:r>
            <a:r>
              <a:rPr lang="en-US" sz="2800" dirty="0" err="1">
                <a:solidFill>
                  <a:srgbClr val="FF0000"/>
                </a:solidFill>
              </a:rPr>
              <a:t>Aspartaam</a:t>
            </a:r>
            <a:endParaRPr lang="nl-N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92166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FDDE8F10-35F6-D26A-A4F1-66EA575D8D34}"/>
              </a:ext>
            </a:extLst>
          </p:cNvPr>
          <p:cNvGrpSpPr/>
          <p:nvPr/>
        </p:nvGrpSpPr>
        <p:grpSpPr>
          <a:xfrm>
            <a:off x="4860032" y="3535188"/>
            <a:ext cx="2771800" cy="2520280"/>
            <a:chOff x="4860032" y="3535188"/>
            <a:chExt cx="2771800" cy="2520280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C7A5C237-F8B9-45C9-C65C-A69E260FB7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55" t="7395" r="19761" b="7664"/>
            <a:stretch/>
          </p:blipFill>
          <p:spPr>
            <a:xfrm rot="13209065" flipH="1">
              <a:off x="4860032" y="3535188"/>
              <a:ext cx="2771800" cy="2520280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A7D5783-3977-B78D-FD57-B80E9F91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27" t="52993" r="59032" b="39877"/>
            <a:stretch/>
          </p:blipFill>
          <p:spPr>
            <a:xfrm rot="13209065" flipH="1">
              <a:off x="6013886" y="4269036"/>
              <a:ext cx="185725" cy="211549"/>
            </a:xfrm>
            <a:prstGeom prst="rect">
              <a:avLst/>
            </a:prstGeom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21" y="635818"/>
            <a:ext cx="2232248" cy="224500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22154"/>
          <a:stretch/>
        </p:blipFill>
        <p:spPr>
          <a:xfrm flipH="1">
            <a:off x="5105322" y="1124744"/>
            <a:ext cx="1842942" cy="177120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7280" r="18017" b="7778"/>
          <a:stretch/>
        </p:blipFill>
        <p:spPr>
          <a:xfrm rot="8429200">
            <a:off x="1439985" y="3535188"/>
            <a:ext cx="2880320" cy="252028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5" r="74031" b="16606"/>
          <a:stretch/>
        </p:blipFill>
        <p:spPr>
          <a:xfrm>
            <a:off x="6916449" y="1916832"/>
            <a:ext cx="579687" cy="576064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011906" y="1556792"/>
            <a:ext cx="432302" cy="4535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9" t="41960" r="33886" b="38795"/>
          <a:stretch/>
        </p:blipFill>
        <p:spPr>
          <a:xfrm>
            <a:off x="5989990" y="1594131"/>
            <a:ext cx="432048" cy="43204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7975FDA-A85F-4AA2-A2D2-B72AB39374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4" t="3208" r="22581" b="77548"/>
          <a:stretch/>
        </p:blipFill>
        <p:spPr>
          <a:xfrm>
            <a:off x="5737961" y="720000"/>
            <a:ext cx="936104" cy="432048"/>
          </a:xfrm>
          <a:prstGeom prst="rect">
            <a:avLst/>
          </a:prstGeom>
        </p:spPr>
      </p:pic>
      <p:sp>
        <p:nvSpPr>
          <p:cNvPr id="5" name="Boog 4">
            <a:extLst>
              <a:ext uri="{FF2B5EF4-FFF2-40B4-BE49-F238E27FC236}">
                <a16:creationId xmlns:a16="http://schemas.microsoft.com/office/drawing/2014/main" id="{4A75E225-2D1A-26BA-FC41-CC583AC28837}"/>
              </a:ext>
            </a:extLst>
          </p:cNvPr>
          <p:cNvSpPr/>
          <p:nvPr/>
        </p:nvSpPr>
        <p:spPr>
          <a:xfrm rot="16200000">
            <a:off x="5892644" y="3325582"/>
            <a:ext cx="268299" cy="2122240"/>
          </a:xfrm>
          <a:prstGeom prst="arc">
            <a:avLst>
              <a:gd name="adj1" fmla="val 4447931"/>
              <a:gd name="adj2" fmla="val 17635365"/>
            </a:avLst>
          </a:prstGeom>
          <a:ln w="107950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FF0000"/>
                </a:gs>
                <a:gs pos="96000">
                  <a:srgbClr val="FF0000"/>
                </a:gs>
                <a:gs pos="95000">
                  <a:srgbClr val="FF0000"/>
                </a:gs>
              </a:gsLst>
              <a:lin ang="5400000" scaled="1"/>
            </a:gra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5666759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8539" y="454068"/>
            <a:ext cx="332263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131840" y="1886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</a:t>
            </a:r>
            <a:r>
              <a:rPr lang="en-US" sz="2800" dirty="0" err="1"/>
              <a:t>Aspartaam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6084168" y="328498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zoet</a:t>
            </a:r>
            <a:endParaRPr lang="nl-NL" sz="3200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619672" y="335699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857492166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8539" y="454068"/>
            <a:ext cx="332263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131840" y="1886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</a:t>
            </a:r>
            <a:r>
              <a:rPr lang="en-US" sz="2800" dirty="0" err="1"/>
              <a:t>Aspartaam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6084168" y="328498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zoet</a:t>
            </a:r>
            <a:endParaRPr lang="nl-NL" sz="3200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619672" y="335699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</a:t>
            </a:r>
            <a:endParaRPr lang="nl-NL" sz="3200" dirty="0"/>
          </a:p>
        </p:txBody>
      </p:sp>
      <p:pic>
        <p:nvPicPr>
          <p:cNvPr id="9" name="Picture 1" descr="die-co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61" y="2017894"/>
            <a:ext cx="269875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30357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exo.science.ru.nl/exoidee/images/184/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33242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8539" y="454068"/>
            <a:ext cx="332263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131840" y="1886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</a:t>
            </a:r>
            <a:r>
              <a:rPr lang="en-US" sz="2800" dirty="0" err="1"/>
              <a:t>Aspartaam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6084168" y="328498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zoet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1619672" y="335699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857492166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exo.science.ru.nl/exoidee/images/184/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33242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8539" y="454068"/>
            <a:ext cx="332263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084168" y="328498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zoet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1619672" y="335699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</a:t>
            </a:r>
            <a:r>
              <a:rPr lang="en-US" sz="3200" dirty="0">
                <a:solidFill>
                  <a:srgbClr val="FF0000"/>
                </a:solidFill>
              </a:rPr>
              <a:t>bitter</a:t>
            </a:r>
            <a:endParaRPr lang="nl-NL" sz="3200" dirty="0">
              <a:solidFill>
                <a:srgbClr val="FF0000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BB15B50-328D-BD0A-29F4-5BB19CFB3153}"/>
              </a:ext>
            </a:extLst>
          </p:cNvPr>
          <p:cNvSpPr txBox="1"/>
          <p:nvPr/>
        </p:nvSpPr>
        <p:spPr>
          <a:xfrm>
            <a:off x="3131840" y="1886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</a:t>
            </a:r>
            <a:r>
              <a:rPr lang="en-US" sz="2800" dirty="0" err="1"/>
              <a:t>Aspartaam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57492166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3017837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exo.science.ru.nl/exoidee/images/184/image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33242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8539" y="454068"/>
            <a:ext cx="332263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084168" y="328498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zoet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1619672" y="335699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bitter</a:t>
            </a:r>
            <a:endParaRPr lang="nl-NL" sz="32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FA5751A-A8F8-47DA-0B60-0B8A2C0D5558}"/>
              </a:ext>
            </a:extLst>
          </p:cNvPr>
          <p:cNvSpPr txBox="1"/>
          <p:nvPr/>
        </p:nvSpPr>
        <p:spPr>
          <a:xfrm>
            <a:off x="3131840" y="1886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</a:t>
            </a:r>
            <a:r>
              <a:rPr lang="en-US" sz="2800" dirty="0" err="1"/>
              <a:t>Aspartaam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56100989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ience.uva.nl/research/amstel/dws/contextchemie/image.php?id=25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4392" y="4294682"/>
            <a:ext cx="30194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3017837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exo.science.ru.nl/exoidee/images/184/image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33242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8539" y="454068"/>
            <a:ext cx="332263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084168" y="328498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zoet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1619672" y="335699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bitter</a:t>
            </a:r>
            <a:endParaRPr lang="nl-NL" sz="3200" dirty="0"/>
          </a:p>
        </p:txBody>
      </p:sp>
      <p:sp>
        <p:nvSpPr>
          <p:cNvPr id="2" name="Tekstvak 1"/>
          <p:cNvSpPr txBox="1"/>
          <p:nvPr/>
        </p:nvSpPr>
        <p:spPr>
          <a:xfrm>
            <a:off x="5796136" y="5085184"/>
            <a:ext cx="18722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*                     </a:t>
            </a:r>
          </a:p>
          <a:p>
            <a:r>
              <a:rPr lang="nl-NL" dirty="0">
                <a:solidFill>
                  <a:srgbClr val="FF0000"/>
                </a:solidFill>
              </a:rPr>
              <a:t>                   </a:t>
            </a:r>
            <a:r>
              <a:rPr lang="nl-NL" sz="400" dirty="0">
                <a:solidFill>
                  <a:srgbClr val="FF0000"/>
                </a:solidFill>
              </a:rPr>
              <a:t>   </a:t>
            </a:r>
            <a:r>
              <a:rPr lang="nl-NL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8F88F60-039D-81CF-83BA-C9340E58F173}"/>
              </a:ext>
            </a:extLst>
          </p:cNvPr>
          <p:cNvSpPr txBox="1"/>
          <p:nvPr/>
        </p:nvSpPr>
        <p:spPr>
          <a:xfrm>
            <a:off x="3131840" y="1886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</a:t>
            </a:r>
            <a:r>
              <a:rPr lang="en-US" sz="2800" dirty="0" err="1"/>
              <a:t>Aspartaam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135190941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exo.science.ru.nl/exoidee/images/184/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33242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8539" y="454068"/>
            <a:ext cx="332263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084168" y="328498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zoet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1619672" y="335699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bitter</a:t>
            </a:r>
            <a:endParaRPr lang="nl-NL" sz="3200" dirty="0"/>
          </a:p>
        </p:txBody>
      </p:sp>
      <p:grpSp>
        <p:nvGrpSpPr>
          <p:cNvPr id="3" name="Groep 2"/>
          <p:cNvGrpSpPr/>
          <p:nvPr/>
        </p:nvGrpSpPr>
        <p:grpSpPr>
          <a:xfrm>
            <a:off x="1205980" y="4293095"/>
            <a:ext cx="3017837" cy="2401887"/>
            <a:chOff x="1205980" y="4261486"/>
            <a:chExt cx="3017837" cy="240188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980" y="4261486"/>
              <a:ext cx="3017837" cy="2401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 descr="http://www.science.uva.nl/research/amstel/dws/contextchemie/image.php?id=252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6" t="30000" r="66775" b="59118"/>
            <a:stretch/>
          </p:blipFill>
          <p:spPr bwMode="auto">
            <a:xfrm rot="10800000" flipH="1">
              <a:off x="2714898" y="5490000"/>
              <a:ext cx="517509" cy="312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hthoek 1"/>
            <p:cNvSpPr/>
            <p:nvPr/>
          </p:nvSpPr>
          <p:spPr>
            <a:xfrm>
              <a:off x="1994005" y="4968000"/>
              <a:ext cx="87177" cy="239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Picture 2" descr="http://www.science.uva.nl/research/amstel/dws/contextchemie/image.php?id=252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95" t="54917" r="34296" b="35065"/>
            <a:stretch/>
          </p:blipFill>
          <p:spPr bwMode="auto">
            <a:xfrm rot="10800000" flipH="1">
              <a:off x="1800000" y="4943587"/>
              <a:ext cx="419839" cy="288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B7E8417C-F136-5E64-386A-C7CBE010A5AB}"/>
              </a:ext>
            </a:extLst>
          </p:cNvPr>
          <p:cNvSpPr txBox="1"/>
          <p:nvPr/>
        </p:nvSpPr>
        <p:spPr>
          <a:xfrm>
            <a:off x="5796136" y="5085184"/>
            <a:ext cx="18722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*                     </a:t>
            </a:r>
          </a:p>
          <a:p>
            <a:r>
              <a:rPr lang="nl-NL" dirty="0">
                <a:solidFill>
                  <a:srgbClr val="FF0000"/>
                </a:solidFill>
              </a:rPr>
              <a:t>                   </a:t>
            </a:r>
            <a:r>
              <a:rPr lang="nl-NL" sz="400" dirty="0">
                <a:solidFill>
                  <a:srgbClr val="FF0000"/>
                </a:solidFill>
              </a:rPr>
              <a:t>   </a:t>
            </a:r>
            <a:r>
              <a:rPr lang="nl-NL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D7587D7-C54A-5AEE-AC74-AA5A3982DF1C}"/>
              </a:ext>
            </a:extLst>
          </p:cNvPr>
          <p:cNvSpPr txBox="1"/>
          <p:nvPr/>
        </p:nvSpPr>
        <p:spPr>
          <a:xfrm>
            <a:off x="1714373" y="5079590"/>
            <a:ext cx="18722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*                     </a:t>
            </a:r>
          </a:p>
          <a:p>
            <a:r>
              <a:rPr lang="nl-NL" dirty="0">
                <a:solidFill>
                  <a:srgbClr val="FF0000"/>
                </a:solidFill>
              </a:rPr>
              <a:t>                   </a:t>
            </a:r>
            <a:r>
              <a:rPr lang="nl-NL" sz="400" dirty="0">
                <a:solidFill>
                  <a:srgbClr val="FF0000"/>
                </a:solidFill>
              </a:rPr>
              <a:t>   </a:t>
            </a:r>
            <a:r>
              <a:rPr lang="nl-NL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73FEFFDA-49BE-D298-BC5A-C723DE03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3017837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25B729A5-F457-606C-4DCB-5480EA475D28}"/>
              </a:ext>
            </a:extLst>
          </p:cNvPr>
          <p:cNvSpPr txBox="1"/>
          <p:nvPr/>
        </p:nvSpPr>
        <p:spPr>
          <a:xfrm>
            <a:off x="3131840" y="1886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</a:t>
            </a:r>
            <a:r>
              <a:rPr lang="en-US" sz="2800" dirty="0" err="1"/>
              <a:t>Aspartaam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57492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8A179F2-A182-4EAE-B7C1-82993B03C7B9}"/>
              </a:ext>
            </a:extLst>
          </p:cNvPr>
          <p:cNvSpPr txBox="1"/>
          <p:nvPr/>
        </p:nvSpPr>
        <p:spPr>
          <a:xfrm>
            <a:off x="2267744" y="188640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</a:t>
            </a:r>
            <a:r>
              <a:rPr lang="en-US" sz="2800" dirty="0" err="1">
                <a:solidFill>
                  <a:srgbClr val="FF0000"/>
                </a:solidFill>
              </a:rPr>
              <a:t>Softenon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   </a:t>
            </a:r>
            <a:endParaRPr lang="nl-N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12995"/>
      </p:ext>
    </p:extLst>
  </p:cSld>
  <p:clrMapOvr>
    <a:masterClrMapping/>
  </p:clrMapOvr>
  <p:transition spd="slow"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www.hln.be/static/FOTO/pe/4/12/14/media_xl_3460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/>
          <a:stretch>
            <a:fillRect/>
          </a:stretch>
        </p:blipFill>
        <p:spPr bwMode="auto">
          <a:xfrm>
            <a:off x="2705100" y="1988840"/>
            <a:ext cx="3733800" cy="2143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419872" y="458112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       1956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4CB01D1-5FCD-DE06-45E0-03E5CC5A25F7}"/>
              </a:ext>
            </a:extLst>
          </p:cNvPr>
          <p:cNvSpPr txBox="1"/>
          <p:nvPr/>
        </p:nvSpPr>
        <p:spPr>
          <a:xfrm>
            <a:off x="2267744" y="188640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</a:t>
            </a:r>
            <a:r>
              <a:rPr lang="en-US" sz="2800" dirty="0" err="1"/>
              <a:t>Softenon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   </a:t>
            </a:r>
            <a:r>
              <a:rPr lang="en-US" sz="2800" dirty="0" err="1">
                <a:solidFill>
                  <a:srgbClr val="FF0000"/>
                </a:solidFill>
              </a:rPr>
              <a:t>slaapmiddel</a:t>
            </a:r>
            <a:r>
              <a:rPr lang="en-US" sz="2800" dirty="0">
                <a:solidFill>
                  <a:srgbClr val="FF0000"/>
                </a:solidFill>
              </a:rPr>
              <a:t>  -  </a:t>
            </a:r>
            <a:r>
              <a:rPr lang="en-US" sz="2800" dirty="0" err="1">
                <a:solidFill>
                  <a:srgbClr val="FF0000"/>
                </a:solidFill>
              </a:rPr>
              <a:t>kalmeringsmiddel</a:t>
            </a:r>
            <a:endParaRPr lang="nl-N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1793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engineering.cua.edu/biomedical/faculty/kirtley/synergy/pam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2160588" cy="3505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hildren born to mothers on thalidom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51054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918CDF0-BA1A-6A77-069E-3E1645B93A60}"/>
              </a:ext>
            </a:extLst>
          </p:cNvPr>
          <p:cNvSpPr txBox="1"/>
          <p:nvPr/>
        </p:nvSpPr>
        <p:spPr>
          <a:xfrm>
            <a:off x="2267744" y="188640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</a:t>
            </a:r>
            <a:r>
              <a:rPr lang="en-US" sz="2800" dirty="0" err="1"/>
              <a:t>Softenon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   </a:t>
            </a:r>
            <a:endParaRPr lang="nl-N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2729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FDDE8F10-35F6-D26A-A4F1-66EA575D8D34}"/>
              </a:ext>
            </a:extLst>
          </p:cNvPr>
          <p:cNvGrpSpPr/>
          <p:nvPr/>
        </p:nvGrpSpPr>
        <p:grpSpPr>
          <a:xfrm>
            <a:off x="4860032" y="3535188"/>
            <a:ext cx="2771800" cy="2520280"/>
            <a:chOff x="4860032" y="3535188"/>
            <a:chExt cx="2771800" cy="2520280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C7A5C237-F8B9-45C9-C65C-A69E260FB7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55" t="7395" r="19761" b="7664"/>
            <a:stretch/>
          </p:blipFill>
          <p:spPr>
            <a:xfrm rot="13209065" flipH="1">
              <a:off x="4860032" y="3535188"/>
              <a:ext cx="2771800" cy="2520280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A7D5783-3977-B78D-FD57-B80E9F91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27" t="52993" r="59032" b="39877"/>
            <a:stretch/>
          </p:blipFill>
          <p:spPr>
            <a:xfrm rot="13209065" flipH="1">
              <a:off x="6013886" y="4269036"/>
              <a:ext cx="185725" cy="211549"/>
            </a:xfrm>
            <a:prstGeom prst="rect">
              <a:avLst/>
            </a:prstGeom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21" y="635818"/>
            <a:ext cx="2232248" cy="224500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7280" r="18017" b="7778"/>
          <a:stretch/>
        </p:blipFill>
        <p:spPr>
          <a:xfrm rot="8429200">
            <a:off x="1439985" y="3535188"/>
            <a:ext cx="2880320" cy="2520280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73BB800D-2E5B-4205-A4EB-24C6F72BE7FB}"/>
              </a:ext>
            </a:extLst>
          </p:cNvPr>
          <p:cNvGrpSpPr/>
          <p:nvPr/>
        </p:nvGrpSpPr>
        <p:grpSpPr>
          <a:xfrm>
            <a:off x="5105322" y="720000"/>
            <a:ext cx="2390814" cy="2175952"/>
            <a:chOff x="5105322" y="720000"/>
            <a:chExt cx="2390814" cy="2175952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56" t="22154"/>
            <a:stretch/>
          </p:blipFill>
          <p:spPr>
            <a:xfrm flipH="1">
              <a:off x="5105322" y="1124744"/>
              <a:ext cx="1842942" cy="1771208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35" r="74031" b="16606"/>
            <a:stretch/>
          </p:blipFill>
          <p:spPr>
            <a:xfrm>
              <a:off x="6916449" y="1916832"/>
              <a:ext cx="579687" cy="576064"/>
            </a:xfrm>
            <a:prstGeom prst="rect">
              <a:avLst/>
            </a:prstGeom>
          </p:spPr>
        </p:pic>
        <p:sp>
          <p:nvSpPr>
            <p:cNvPr id="4" name="Ovaal 3"/>
            <p:cNvSpPr/>
            <p:nvPr/>
          </p:nvSpPr>
          <p:spPr>
            <a:xfrm>
              <a:off x="6011906" y="1556792"/>
              <a:ext cx="432302" cy="4535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9" t="41960" r="33886" b="38795"/>
            <a:stretch/>
          </p:blipFill>
          <p:spPr>
            <a:xfrm>
              <a:off x="5989990" y="1594131"/>
              <a:ext cx="432048" cy="432048"/>
            </a:xfrm>
            <a:prstGeom prst="rect">
              <a:avLst/>
            </a:prstGeom>
          </p:spPr>
        </p:pic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37975FDA-A85F-4AA2-A2D2-B72AB3937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84" t="3208" r="22581" b="77548"/>
            <a:stretch/>
          </p:blipFill>
          <p:spPr>
            <a:xfrm>
              <a:off x="5737961" y="720000"/>
              <a:ext cx="936104" cy="432048"/>
            </a:xfrm>
            <a:prstGeom prst="rect">
              <a:avLst/>
            </a:prstGeom>
          </p:spPr>
        </p:pic>
      </p:grpSp>
      <p:sp>
        <p:nvSpPr>
          <p:cNvPr id="5" name="Boog 4">
            <a:extLst>
              <a:ext uri="{FF2B5EF4-FFF2-40B4-BE49-F238E27FC236}">
                <a16:creationId xmlns:a16="http://schemas.microsoft.com/office/drawing/2014/main" id="{4A75E225-2D1A-26BA-FC41-CC583AC28837}"/>
              </a:ext>
            </a:extLst>
          </p:cNvPr>
          <p:cNvSpPr/>
          <p:nvPr/>
        </p:nvSpPr>
        <p:spPr>
          <a:xfrm rot="16200000">
            <a:off x="5892644" y="3325582"/>
            <a:ext cx="268299" cy="2122240"/>
          </a:xfrm>
          <a:prstGeom prst="arc">
            <a:avLst>
              <a:gd name="adj1" fmla="val 4447931"/>
              <a:gd name="adj2" fmla="val 17635365"/>
            </a:avLst>
          </a:prstGeom>
          <a:ln w="107950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FF0000"/>
                </a:gs>
                <a:gs pos="96000">
                  <a:srgbClr val="FF0000"/>
                </a:gs>
                <a:gs pos="95000">
                  <a:srgbClr val="FF0000"/>
                </a:gs>
              </a:gsLst>
              <a:lin ang="5400000" scaled="1"/>
            </a:gra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11DF362-0423-C2ED-4DE4-A73C0CD4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7280" r="18017" b="7778"/>
          <a:stretch/>
        </p:blipFill>
        <p:spPr>
          <a:xfrm rot="8429200">
            <a:off x="4549829" y="3577744"/>
            <a:ext cx="2880320" cy="252028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27F394AF-DD02-AF43-CCF9-77718A43B5C6}"/>
              </a:ext>
            </a:extLst>
          </p:cNvPr>
          <p:cNvSpPr txBox="1"/>
          <p:nvPr/>
        </p:nvSpPr>
        <p:spPr>
          <a:xfrm>
            <a:off x="3563888" y="5956925"/>
            <a:ext cx="264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  identiek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82D8C643-7BF0-54FF-5ECF-6E4DB8A2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00" y="635818"/>
            <a:ext cx="2232248" cy="224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180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5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4AAC67D-C1E0-8B07-8907-34D22A6D0ACE}"/>
              </a:ext>
            </a:extLst>
          </p:cNvPr>
          <p:cNvSpPr txBox="1"/>
          <p:nvPr/>
        </p:nvSpPr>
        <p:spPr>
          <a:xfrm>
            <a:off x="2267744" y="188640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</a:t>
            </a:r>
            <a:r>
              <a:rPr lang="en-US" sz="2800" dirty="0" err="1"/>
              <a:t>Softenon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   </a:t>
            </a:r>
            <a:endParaRPr lang="nl-NL" sz="2800" dirty="0">
              <a:solidFill>
                <a:srgbClr val="FF0000"/>
              </a:solidFill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ED4505AA-190D-D7A3-C75B-455C66326BFB}"/>
              </a:ext>
            </a:extLst>
          </p:cNvPr>
          <p:cNvGrpSpPr/>
          <p:nvPr/>
        </p:nvGrpSpPr>
        <p:grpSpPr>
          <a:xfrm>
            <a:off x="762000" y="980728"/>
            <a:ext cx="7620000" cy="4114801"/>
            <a:chOff x="611560" y="980728"/>
            <a:chExt cx="7620000" cy="4114801"/>
          </a:xfrm>
        </p:grpSpPr>
        <p:pic>
          <p:nvPicPr>
            <p:cNvPr id="5" name="Picture 2" descr="File:Thalidomide-structures.png">
              <a:extLst>
                <a:ext uri="{FF2B5EF4-FFF2-40B4-BE49-F238E27FC236}">
                  <a16:creationId xmlns:a16="http://schemas.microsoft.com/office/drawing/2014/main" id="{F29CF729-D26F-272B-17F6-4CB4270D82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980728"/>
              <a:ext cx="7620000" cy="411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BF5C0287-B3D3-55D8-3A00-42366DBBC6D4}"/>
                </a:ext>
              </a:extLst>
            </p:cNvPr>
            <p:cNvSpPr txBox="1"/>
            <p:nvPr/>
          </p:nvSpPr>
          <p:spPr>
            <a:xfrm>
              <a:off x="2486886" y="1988840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</a:t>
              </a:r>
              <a:r>
                <a:rPr lang="nl-NL" sz="200" dirty="0"/>
                <a:t>  </a:t>
              </a:r>
              <a:r>
                <a:rPr lang="nl-NL" dirty="0">
                  <a:solidFill>
                    <a:srgbClr val="FF0000"/>
                  </a:solidFill>
                </a:rPr>
                <a:t>*                                                                      *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2D8B7C78-C25E-7EBA-EE32-C9DFFE52D865}"/>
                </a:ext>
              </a:extLst>
            </p:cNvPr>
            <p:cNvSpPr txBox="1"/>
            <p:nvPr/>
          </p:nvSpPr>
          <p:spPr>
            <a:xfrm>
              <a:off x="2699792" y="3789040"/>
              <a:ext cx="44644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</a:t>
              </a:r>
              <a:r>
                <a:rPr lang="nl-NL" sz="200" dirty="0"/>
                <a:t>  </a:t>
              </a:r>
              <a:r>
                <a:rPr lang="nl-NL" dirty="0">
                  <a:solidFill>
                    <a:srgbClr val="FF0000"/>
                  </a:solidFill>
                </a:rPr>
                <a:t>*                                                                   </a:t>
              </a:r>
            </a:p>
            <a:p>
              <a:r>
                <a:rPr lang="nl-NL" sz="800" dirty="0">
                  <a:solidFill>
                    <a:srgbClr val="FF0000"/>
                  </a:solidFill>
                </a:rPr>
                <a:t>                                                                       </a:t>
              </a:r>
            </a:p>
            <a:p>
              <a:endParaRPr lang="nl-NL" dirty="0">
                <a:solidFill>
                  <a:srgbClr val="FF0000"/>
                </a:solidFill>
              </a:endParaRP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C2F22EF7-665A-348C-CE68-0CDB66DA2DF7}"/>
                </a:ext>
              </a:extLst>
            </p:cNvPr>
            <p:cNvSpPr txBox="1"/>
            <p:nvPr/>
          </p:nvSpPr>
          <p:spPr>
            <a:xfrm>
              <a:off x="2627784" y="3861048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</a:t>
              </a:r>
              <a:r>
                <a:rPr lang="nl-NL" sz="200" dirty="0"/>
                <a:t> </a:t>
              </a:r>
              <a:r>
                <a:rPr lang="nl-NL" dirty="0">
                  <a:solidFill>
                    <a:srgbClr val="FF0000"/>
                  </a:solidFill>
                </a:rPr>
                <a:t>                                                                     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908313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4AAC67D-C1E0-8B07-8907-34D22A6D0ACE}"/>
              </a:ext>
            </a:extLst>
          </p:cNvPr>
          <p:cNvSpPr txBox="1"/>
          <p:nvPr/>
        </p:nvSpPr>
        <p:spPr>
          <a:xfrm>
            <a:off x="2267744" y="188640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</a:t>
            </a:r>
            <a:r>
              <a:rPr lang="en-US" sz="2800" dirty="0" err="1"/>
              <a:t>Softenon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   </a:t>
            </a:r>
            <a:endParaRPr lang="nl-NL" sz="2800" dirty="0">
              <a:solidFill>
                <a:srgbClr val="FF0000"/>
              </a:solidFill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ED4505AA-190D-D7A3-C75B-455C66326BFB}"/>
              </a:ext>
            </a:extLst>
          </p:cNvPr>
          <p:cNvGrpSpPr/>
          <p:nvPr/>
        </p:nvGrpSpPr>
        <p:grpSpPr>
          <a:xfrm>
            <a:off x="762000" y="980728"/>
            <a:ext cx="7620000" cy="4114801"/>
            <a:chOff x="611560" y="980728"/>
            <a:chExt cx="7620000" cy="4114801"/>
          </a:xfrm>
        </p:grpSpPr>
        <p:pic>
          <p:nvPicPr>
            <p:cNvPr id="5" name="Picture 2" descr="File:Thalidomide-structures.png">
              <a:extLst>
                <a:ext uri="{FF2B5EF4-FFF2-40B4-BE49-F238E27FC236}">
                  <a16:creationId xmlns:a16="http://schemas.microsoft.com/office/drawing/2014/main" id="{F29CF729-D26F-272B-17F6-4CB4270D82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980728"/>
              <a:ext cx="7620000" cy="411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BF5C0287-B3D3-55D8-3A00-42366DBBC6D4}"/>
                </a:ext>
              </a:extLst>
            </p:cNvPr>
            <p:cNvSpPr txBox="1"/>
            <p:nvPr/>
          </p:nvSpPr>
          <p:spPr>
            <a:xfrm>
              <a:off x="2486886" y="1988840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</a:t>
              </a:r>
              <a:r>
                <a:rPr lang="nl-NL" sz="200" dirty="0"/>
                <a:t>  </a:t>
              </a:r>
              <a:r>
                <a:rPr lang="nl-NL" dirty="0">
                  <a:solidFill>
                    <a:srgbClr val="FF0000"/>
                  </a:solidFill>
                </a:rPr>
                <a:t>*                                                                      *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2D8B7C78-C25E-7EBA-EE32-C9DFFE52D865}"/>
                </a:ext>
              </a:extLst>
            </p:cNvPr>
            <p:cNvSpPr txBox="1"/>
            <p:nvPr/>
          </p:nvSpPr>
          <p:spPr>
            <a:xfrm>
              <a:off x="2699792" y="3789040"/>
              <a:ext cx="44644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</a:t>
              </a:r>
              <a:r>
                <a:rPr lang="nl-NL" sz="200" dirty="0"/>
                <a:t>  </a:t>
              </a:r>
              <a:r>
                <a:rPr lang="nl-NL" dirty="0">
                  <a:solidFill>
                    <a:srgbClr val="FF0000"/>
                  </a:solidFill>
                </a:rPr>
                <a:t>*                                                                   </a:t>
              </a:r>
            </a:p>
            <a:p>
              <a:r>
                <a:rPr lang="nl-NL" sz="800" dirty="0">
                  <a:solidFill>
                    <a:srgbClr val="FF0000"/>
                  </a:solidFill>
                </a:rPr>
                <a:t>                                                                       </a:t>
              </a:r>
            </a:p>
            <a:p>
              <a:endParaRPr lang="nl-NL" dirty="0">
                <a:solidFill>
                  <a:srgbClr val="FF0000"/>
                </a:solidFill>
              </a:endParaRP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C2F22EF7-665A-348C-CE68-0CDB66DA2DF7}"/>
                </a:ext>
              </a:extLst>
            </p:cNvPr>
            <p:cNvSpPr txBox="1"/>
            <p:nvPr/>
          </p:nvSpPr>
          <p:spPr>
            <a:xfrm>
              <a:off x="2627784" y="3861048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</a:t>
              </a:r>
              <a:r>
                <a:rPr lang="nl-NL" sz="200" dirty="0"/>
                <a:t> </a:t>
              </a:r>
              <a:r>
                <a:rPr lang="nl-NL" dirty="0">
                  <a:solidFill>
                    <a:srgbClr val="FF0000"/>
                  </a:solidFill>
                </a:rPr>
                <a:t>                                                                     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660636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90742" y="501317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</a:t>
            </a:r>
            <a:r>
              <a:rPr lang="en-US" sz="2400" dirty="0" err="1">
                <a:solidFill>
                  <a:srgbClr val="FF0000"/>
                </a:solidFill>
              </a:rPr>
              <a:t>slaapmiddel</a:t>
            </a:r>
            <a:endParaRPr lang="nl-NL" sz="2400" dirty="0">
              <a:solidFill>
                <a:srgbClr val="FF0000"/>
              </a:solidFill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A05CAD77-3D6B-C07C-E953-202578E63C91}"/>
              </a:ext>
            </a:extLst>
          </p:cNvPr>
          <p:cNvGrpSpPr/>
          <p:nvPr/>
        </p:nvGrpSpPr>
        <p:grpSpPr>
          <a:xfrm>
            <a:off x="762000" y="980728"/>
            <a:ext cx="7620000" cy="4114801"/>
            <a:chOff x="611560" y="980728"/>
            <a:chExt cx="7620000" cy="4114801"/>
          </a:xfrm>
        </p:grpSpPr>
        <p:pic>
          <p:nvPicPr>
            <p:cNvPr id="2050" name="Picture 2" descr="File:Thalidomide-structure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980728"/>
              <a:ext cx="7620000" cy="411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kstvak 1"/>
            <p:cNvSpPr txBox="1"/>
            <p:nvPr/>
          </p:nvSpPr>
          <p:spPr>
            <a:xfrm>
              <a:off x="2486886" y="1988840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</a:t>
              </a:r>
              <a:r>
                <a:rPr lang="nl-NL" sz="200" dirty="0"/>
                <a:t>  </a:t>
              </a:r>
              <a:r>
                <a:rPr lang="nl-NL" dirty="0">
                  <a:solidFill>
                    <a:srgbClr val="FF0000"/>
                  </a:solidFill>
                </a:rPr>
                <a:t>*                                                                      *</a:t>
              </a:r>
            </a:p>
          </p:txBody>
        </p: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B3365B9F-9FF9-1F10-66DF-AFBF8889386C}"/>
                </a:ext>
              </a:extLst>
            </p:cNvPr>
            <p:cNvSpPr txBox="1"/>
            <p:nvPr/>
          </p:nvSpPr>
          <p:spPr>
            <a:xfrm>
              <a:off x="2699792" y="3789040"/>
              <a:ext cx="44644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</a:t>
              </a:r>
              <a:r>
                <a:rPr lang="nl-NL" sz="200" dirty="0"/>
                <a:t>  </a:t>
              </a:r>
              <a:r>
                <a:rPr lang="nl-NL" dirty="0">
                  <a:solidFill>
                    <a:srgbClr val="FF0000"/>
                  </a:solidFill>
                </a:rPr>
                <a:t>*                                                                   </a:t>
              </a:r>
            </a:p>
            <a:p>
              <a:r>
                <a:rPr lang="nl-NL" sz="800" dirty="0">
                  <a:solidFill>
                    <a:srgbClr val="FF0000"/>
                  </a:solidFill>
                </a:rPr>
                <a:t>                                                                       </a:t>
              </a:r>
            </a:p>
            <a:p>
              <a:endParaRPr lang="nl-NL" dirty="0">
                <a:solidFill>
                  <a:srgbClr val="FF0000"/>
                </a:solidFill>
              </a:endParaRPr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7D4E3A33-27A0-74F3-5AA9-A3724FA4C15F}"/>
                </a:ext>
              </a:extLst>
            </p:cNvPr>
            <p:cNvSpPr txBox="1"/>
            <p:nvPr/>
          </p:nvSpPr>
          <p:spPr>
            <a:xfrm>
              <a:off x="2627784" y="3861048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</a:t>
              </a:r>
              <a:r>
                <a:rPr lang="nl-NL" sz="200" dirty="0"/>
                <a:t> </a:t>
              </a:r>
              <a:r>
                <a:rPr lang="nl-NL" dirty="0">
                  <a:solidFill>
                    <a:srgbClr val="FF0000"/>
                  </a:solidFill>
                </a:rPr>
                <a:t>                                                                     *</a:t>
              </a:r>
            </a:p>
          </p:txBody>
        </p:sp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2E79AC8B-4369-3CF5-463B-EB3CB418F26F}"/>
              </a:ext>
            </a:extLst>
          </p:cNvPr>
          <p:cNvSpPr txBox="1"/>
          <p:nvPr/>
        </p:nvSpPr>
        <p:spPr>
          <a:xfrm>
            <a:off x="2267744" y="18864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</a:t>
            </a:r>
            <a:r>
              <a:rPr lang="en-US" sz="2800" dirty="0" err="1"/>
              <a:t>Softenon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1337199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86886" y="198884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</a:t>
            </a:r>
            <a:r>
              <a:rPr lang="nl-NL" sz="200" dirty="0"/>
              <a:t>  </a:t>
            </a:r>
            <a:r>
              <a:rPr lang="nl-NL" dirty="0">
                <a:solidFill>
                  <a:srgbClr val="FF0000"/>
                </a:solidFill>
              </a:rPr>
              <a:t>                                                                      *</a:t>
            </a:r>
          </a:p>
        </p:txBody>
      </p:sp>
      <p:sp>
        <p:nvSpPr>
          <p:cNvPr id="5" name="Rechthoek 4"/>
          <p:cNvSpPr/>
          <p:nvPr/>
        </p:nvSpPr>
        <p:spPr>
          <a:xfrm>
            <a:off x="4499992" y="1124744"/>
            <a:ext cx="3600400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D332821-F5EB-1BD7-4504-553B9DB1F403}"/>
              </a:ext>
            </a:extLst>
          </p:cNvPr>
          <p:cNvSpPr txBox="1"/>
          <p:nvPr/>
        </p:nvSpPr>
        <p:spPr>
          <a:xfrm>
            <a:off x="2267744" y="18864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</a:t>
            </a:r>
            <a:r>
              <a:rPr lang="en-US" sz="2800" dirty="0" err="1"/>
              <a:t>Softenon</a:t>
            </a:r>
            <a:endParaRPr lang="en-US" sz="2800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044F9523-0A72-8B47-CB10-1E1E6217DA2A}"/>
              </a:ext>
            </a:extLst>
          </p:cNvPr>
          <p:cNvGrpSpPr/>
          <p:nvPr/>
        </p:nvGrpSpPr>
        <p:grpSpPr>
          <a:xfrm>
            <a:off x="762000" y="980728"/>
            <a:ext cx="7620000" cy="4114801"/>
            <a:chOff x="611560" y="980728"/>
            <a:chExt cx="7620000" cy="4114801"/>
          </a:xfrm>
        </p:grpSpPr>
        <p:pic>
          <p:nvPicPr>
            <p:cNvPr id="8" name="Picture 2" descr="File:Thalidomide-structures.png">
              <a:extLst>
                <a:ext uri="{FF2B5EF4-FFF2-40B4-BE49-F238E27FC236}">
                  <a16:creationId xmlns:a16="http://schemas.microsoft.com/office/drawing/2014/main" id="{EFB53237-782C-48CE-7BE5-67A1715702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980728"/>
              <a:ext cx="7620000" cy="411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679798B7-DCF0-232B-51F5-EAEA1B7D280C}"/>
                </a:ext>
              </a:extLst>
            </p:cNvPr>
            <p:cNvSpPr txBox="1"/>
            <p:nvPr/>
          </p:nvSpPr>
          <p:spPr>
            <a:xfrm>
              <a:off x="2486886" y="1988840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</a:t>
              </a:r>
              <a:r>
                <a:rPr lang="nl-NL" sz="200" dirty="0"/>
                <a:t>  </a:t>
              </a:r>
              <a:r>
                <a:rPr lang="nl-NL" dirty="0">
                  <a:solidFill>
                    <a:srgbClr val="FF0000"/>
                  </a:solidFill>
                </a:rPr>
                <a:t>*                                                                      *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8A225A22-0F6E-137A-1183-C022E3622FDE}"/>
                </a:ext>
              </a:extLst>
            </p:cNvPr>
            <p:cNvSpPr txBox="1"/>
            <p:nvPr/>
          </p:nvSpPr>
          <p:spPr>
            <a:xfrm>
              <a:off x="2699792" y="3789040"/>
              <a:ext cx="44644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</a:t>
              </a:r>
              <a:r>
                <a:rPr lang="nl-NL" sz="200" dirty="0"/>
                <a:t>  </a:t>
              </a:r>
              <a:r>
                <a:rPr lang="nl-NL" dirty="0">
                  <a:solidFill>
                    <a:srgbClr val="FF0000"/>
                  </a:solidFill>
                </a:rPr>
                <a:t>*                                                                   </a:t>
              </a:r>
            </a:p>
            <a:p>
              <a:r>
                <a:rPr lang="nl-NL" sz="800" dirty="0">
                  <a:solidFill>
                    <a:srgbClr val="FF0000"/>
                  </a:solidFill>
                </a:rPr>
                <a:t>                                                                       </a:t>
              </a:r>
            </a:p>
            <a:p>
              <a:endParaRPr lang="nl-NL" dirty="0">
                <a:solidFill>
                  <a:srgbClr val="FF0000"/>
                </a:solidFill>
              </a:endParaRP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59880B44-2D8B-7522-C814-8B01FDABC9D5}"/>
                </a:ext>
              </a:extLst>
            </p:cNvPr>
            <p:cNvSpPr txBox="1"/>
            <p:nvPr/>
          </p:nvSpPr>
          <p:spPr>
            <a:xfrm>
              <a:off x="2627784" y="3861048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   </a:t>
              </a:r>
              <a:r>
                <a:rPr lang="nl-NL" sz="200" dirty="0"/>
                <a:t> </a:t>
              </a:r>
              <a:r>
                <a:rPr lang="nl-NL" dirty="0">
                  <a:solidFill>
                    <a:srgbClr val="FF0000"/>
                  </a:solidFill>
                </a:rPr>
                <a:t>                                                                     *</a:t>
              </a:r>
            </a:p>
          </p:txBody>
        </p:sp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53B475BE-4438-7D12-165E-36882B244DE3}"/>
              </a:ext>
            </a:extLst>
          </p:cNvPr>
          <p:cNvSpPr txBox="1"/>
          <p:nvPr/>
        </p:nvSpPr>
        <p:spPr>
          <a:xfrm>
            <a:off x="1190742" y="501317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</a:t>
            </a:r>
            <a:r>
              <a:rPr lang="en-US" sz="2400" dirty="0" err="1"/>
              <a:t>slaapmiddel</a:t>
            </a:r>
            <a:endParaRPr lang="nl-NL" sz="24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884C22D-DB2B-5C03-7947-778837781633}"/>
              </a:ext>
            </a:extLst>
          </p:cNvPr>
          <p:cNvSpPr txBox="1"/>
          <p:nvPr/>
        </p:nvSpPr>
        <p:spPr>
          <a:xfrm>
            <a:off x="5004048" y="5013176"/>
            <a:ext cx="399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zwangere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vrouwen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baby’s met </a:t>
            </a:r>
            <a:r>
              <a:rPr lang="en-US" sz="2400" dirty="0" err="1">
                <a:solidFill>
                  <a:srgbClr val="FF0000"/>
                </a:solidFill>
              </a:rPr>
              <a:t>misvormde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ledematen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12995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2"/>
          <a:stretch/>
        </p:blipFill>
        <p:spPr>
          <a:xfrm>
            <a:off x="-252536" y="71809"/>
            <a:ext cx="5010849" cy="27811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7" name="Rechthoek 96"/>
          <p:cNvSpPr/>
          <p:nvPr/>
        </p:nvSpPr>
        <p:spPr>
          <a:xfrm>
            <a:off x="2771800" y="3060683"/>
            <a:ext cx="360040" cy="33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8" name="Rechthoek 97"/>
          <p:cNvSpPr/>
          <p:nvPr/>
        </p:nvSpPr>
        <p:spPr>
          <a:xfrm>
            <a:off x="7416000" y="3054042"/>
            <a:ext cx="360040" cy="33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CD611F0-2B8C-B040-58F0-D16E315EE04A}"/>
              </a:ext>
            </a:extLst>
          </p:cNvPr>
          <p:cNvSpPr/>
          <p:nvPr/>
        </p:nvSpPr>
        <p:spPr>
          <a:xfrm>
            <a:off x="2252888" y="71808"/>
            <a:ext cx="720080" cy="715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8DCD319-2375-931E-9874-6D8BBCA01E0B}"/>
              </a:ext>
            </a:extLst>
          </p:cNvPr>
          <p:cNvSpPr/>
          <p:nvPr/>
        </p:nvSpPr>
        <p:spPr>
          <a:xfrm>
            <a:off x="6666613" y="5886"/>
            <a:ext cx="720080" cy="715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933428-422A-4FEB-1365-799D3CE8CA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9" r="56374" b="83599"/>
          <a:stretch/>
        </p:blipFill>
        <p:spPr>
          <a:xfrm>
            <a:off x="2100383" y="164136"/>
            <a:ext cx="815211" cy="90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10171"/>
      </p:ext>
    </p:extLst>
  </p:cSld>
  <p:clrMapOvr>
    <a:masterClrMapping/>
  </p:clrMapOvr>
  <p:transition spd="slow"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2"/>
          <a:stretch/>
        </p:blipFill>
        <p:spPr>
          <a:xfrm>
            <a:off x="-252536" y="71809"/>
            <a:ext cx="5010849" cy="27811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7" name="Rechthoek 96"/>
          <p:cNvSpPr/>
          <p:nvPr/>
        </p:nvSpPr>
        <p:spPr>
          <a:xfrm>
            <a:off x="2771800" y="3060683"/>
            <a:ext cx="360040" cy="33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8" name="Rechthoek 97"/>
          <p:cNvSpPr/>
          <p:nvPr/>
        </p:nvSpPr>
        <p:spPr>
          <a:xfrm>
            <a:off x="7416000" y="3054042"/>
            <a:ext cx="360040" cy="33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CD611F0-2B8C-B040-58F0-D16E315EE04A}"/>
              </a:ext>
            </a:extLst>
          </p:cNvPr>
          <p:cNvSpPr/>
          <p:nvPr/>
        </p:nvSpPr>
        <p:spPr>
          <a:xfrm>
            <a:off x="2252888" y="71808"/>
            <a:ext cx="720080" cy="715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8DCD319-2375-931E-9874-6D8BBCA01E0B}"/>
              </a:ext>
            </a:extLst>
          </p:cNvPr>
          <p:cNvSpPr/>
          <p:nvPr/>
        </p:nvSpPr>
        <p:spPr>
          <a:xfrm>
            <a:off x="6666613" y="5886"/>
            <a:ext cx="720080" cy="715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933428-422A-4FEB-1365-799D3CE8CA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9" r="56374" b="83599"/>
          <a:stretch/>
        </p:blipFill>
        <p:spPr>
          <a:xfrm>
            <a:off x="2100383" y="164136"/>
            <a:ext cx="815211" cy="909525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DEF43B2F-5744-0C33-6509-81CE9A4E8065}"/>
              </a:ext>
            </a:extLst>
          </p:cNvPr>
          <p:cNvGrpSpPr>
            <a:grpSpLocks noChangeAspect="1"/>
          </p:cNvGrpSpPr>
          <p:nvPr/>
        </p:nvGrpSpPr>
        <p:grpSpPr>
          <a:xfrm>
            <a:off x="958268" y="3617840"/>
            <a:ext cx="3309319" cy="1483853"/>
            <a:chOff x="827584" y="2484000"/>
            <a:chExt cx="6173609" cy="276815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815DE584-8712-DE0E-829E-365C8123A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775">
              <a:off x="827584" y="2484000"/>
              <a:ext cx="2243412" cy="2708920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083CD163-0AB3-921D-426C-93DEF71F3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8" t="30530" r="34445" b="29675"/>
            <a:stretch/>
          </p:blipFill>
          <p:spPr>
            <a:xfrm>
              <a:off x="3203848" y="3356992"/>
              <a:ext cx="2160240" cy="1002446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52A0E10E-C259-7789-1BF2-B2C7D656BE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00" t="34861" r="30561" b="29830"/>
            <a:stretch/>
          </p:blipFill>
          <p:spPr>
            <a:xfrm>
              <a:off x="4172400" y="4359437"/>
              <a:ext cx="1002179" cy="892722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EA12C62D-5644-9C35-DB34-C30A92A24D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0" t="14576" r="40649" b="42337"/>
            <a:stretch/>
          </p:blipFill>
          <p:spPr>
            <a:xfrm>
              <a:off x="5434252" y="3618000"/>
              <a:ext cx="397205" cy="741437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195CA1D1-4CAF-3986-2B5A-224F55A006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58" t="31083" r="29988" b="29720"/>
            <a:stretch/>
          </p:blipFill>
          <p:spPr>
            <a:xfrm>
              <a:off x="5831457" y="3377335"/>
              <a:ext cx="1169736" cy="982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3737124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2"/>
          <a:stretch/>
        </p:blipFill>
        <p:spPr>
          <a:xfrm>
            <a:off x="-252536" y="71809"/>
            <a:ext cx="5010849" cy="27811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7" name="Rechthoek 96"/>
          <p:cNvSpPr/>
          <p:nvPr/>
        </p:nvSpPr>
        <p:spPr>
          <a:xfrm>
            <a:off x="2771800" y="3060683"/>
            <a:ext cx="360040" cy="33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8" name="Rechthoek 97"/>
          <p:cNvSpPr/>
          <p:nvPr/>
        </p:nvSpPr>
        <p:spPr>
          <a:xfrm>
            <a:off x="7416000" y="3054042"/>
            <a:ext cx="360040" cy="33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BF694AD-9C41-3671-CF97-F328192EE598}"/>
              </a:ext>
            </a:extLst>
          </p:cNvPr>
          <p:cNvSpPr txBox="1"/>
          <p:nvPr/>
        </p:nvSpPr>
        <p:spPr>
          <a:xfrm>
            <a:off x="2699792" y="8367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</a:t>
            </a:r>
            <a:r>
              <a:rPr lang="nl-NL" sz="200" dirty="0"/>
              <a:t>  </a:t>
            </a:r>
            <a:r>
              <a:rPr lang="nl-NL" dirty="0">
                <a:solidFill>
                  <a:srgbClr val="FF0000"/>
                </a:solidFill>
              </a:rPr>
              <a:t>*                                                                                    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CD611F0-2B8C-B040-58F0-D16E315EE04A}"/>
              </a:ext>
            </a:extLst>
          </p:cNvPr>
          <p:cNvSpPr/>
          <p:nvPr/>
        </p:nvSpPr>
        <p:spPr>
          <a:xfrm>
            <a:off x="2252888" y="71808"/>
            <a:ext cx="720080" cy="715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8DCD319-2375-931E-9874-6D8BBCA01E0B}"/>
              </a:ext>
            </a:extLst>
          </p:cNvPr>
          <p:cNvSpPr/>
          <p:nvPr/>
        </p:nvSpPr>
        <p:spPr>
          <a:xfrm>
            <a:off x="6666613" y="5886"/>
            <a:ext cx="720080" cy="715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933428-422A-4FEB-1365-799D3CE8CA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9" r="56374" b="83599"/>
          <a:stretch/>
        </p:blipFill>
        <p:spPr>
          <a:xfrm>
            <a:off x="2100383" y="164136"/>
            <a:ext cx="815211" cy="909525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DEF43B2F-5744-0C33-6509-81CE9A4E8065}"/>
              </a:ext>
            </a:extLst>
          </p:cNvPr>
          <p:cNvGrpSpPr>
            <a:grpSpLocks noChangeAspect="1"/>
          </p:cNvGrpSpPr>
          <p:nvPr/>
        </p:nvGrpSpPr>
        <p:grpSpPr>
          <a:xfrm>
            <a:off x="958268" y="3617840"/>
            <a:ext cx="3309319" cy="1483853"/>
            <a:chOff x="827584" y="2484000"/>
            <a:chExt cx="6173609" cy="276815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815DE584-8712-DE0E-829E-365C8123A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775">
              <a:off x="827584" y="2484000"/>
              <a:ext cx="2243412" cy="2708920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083CD163-0AB3-921D-426C-93DEF71F3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8" t="30530" r="34445" b="29675"/>
            <a:stretch/>
          </p:blipFill>
          <p:spPr>
            <a:xfrm>
              <a:off x="3203848" y="3356992"/>
              <a:ext cx="2160240" cy="1002446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52A0E10E-C259-7789-1BF2-B2C7D656BE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00" t="34861" r="30561" b="29830"/>
            <a:stretch/>
          </p:blipFill>
          <p:spPr>
            <a:xfrm>
              <a:off x="4172400" y="4359437"/>
              <a:ext cx="1002179" cy="892722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EA12C62D-5644-9C35-DB34-C30A92A24D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0" t="14576" r="40649" b="42337"/>
            <a:stretch/>
          </p:blipFill>
          <p:spPr>
            <a:xfrm>
              <a:off x="5434252" y="3618000"/>
              <a:ext cx="397205" cy="741437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195CA1D1-4CAF-3986-2B5A-224F55A006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58" t="31083" r="29988" b="29720"/>
            <a:stretch/>
          </p:blipFill>
          <p:spPr>
            <a:xfrm>
              <a:off x="5831457" y="3377335"/>
              <a:ext cx="1169736" cy="982102"/>
            </a:xfrm>
            <a:prstGeom prst="rect">
              <a:avLst/>
            </a:prstGeom>
          </p:spPr>
        </p:pic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45FB7EC6-5078-EC03-80A5-B9C4E66E5486}"/>
              </a:ext>
            </a:extLst>
          </p:cNvPr>
          <p:cNvSpPr txBox="1"/>
          <p:nvPr/>
        </p:nvSpPr>
        <p:spPr>
          <a:xfrm>
            <a:off x="2811037" y="40711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</a:t>
            </a:r>
            <a:r>
              <a:rPr lang="nl-NL" sz="200" dirty="0"/>
              <a:t>  </a:t>
            </a:r>
            <a:r>
              <a:rPr lang="nl-NL" dirty="0">
                <a:solidFill>
                  <a:srgbClr val="FF0000"/>
                </a:solidFill>
              </a:rPr>
              <a:t>*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65434147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2"/>
          <a:stretch/>
        </p:blipFill>
        <p:spPr>
          <a:xfrm>
            <a:off x="-252536" y="71809"/>
            <a:ext cx="5010849" cy="27811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" t="49215" r="726" b="1261"/>
          <a:stretch/>
        </p:blipFill>
        <p:spPr>
          <a:xfrm>
            <a:off x="4211960" y="71808"/>
            <a:ext cx="5010849" cy="2825951"/>
          </a:xfrm>
          <a:prstGeom prst="rect">
            <a:avLst/>
          </a:prstGeom>
        </p:spPr>
      </p:pic>
      <p:sp>
        <p:nvSpPr>
          <p:cNvPr id="97" name="Rechthoek 96"/>
          <p:cNvSpPr/>
          <p:nvPr/>
        </p:nvSpPr>
        <p:spPr>
          <a:xfrm>
            <a:off x="2771800" y="3060683"/>
            <a:ext cx="360040" cy="33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8" name="Rechthoek 97"/>
          <p:cNvSpPr/>
          <p:nvPr/>
        </p:nvSpPr>
        <p:spPr>
          <a:xfrm>
            <a:off x="7416000" y="3054042"/>
            <a:ext cx="360040" cy="33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BF694AD-9C41-3671-CF97-F328192EE598}"/>
              </a:ext>
            </a:extLst>
          </p:cNvPr>
          <p:cNvSpPr txBox="1"/>
          <p:nvPr/>
        </p:nvSpPr>
        <p:spPr>
          <a:xfrm>
            <a:off x="2699792" y="836712"/>
            <a:ext cx="507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</a:t>
            </a:r>
            <a:r>
              <a:rPr lang="nl-NL" sz="200" dirty="0"/>
              <a:t>  </a:t>
            </a:r>
            <a:r>
              <a:rPr lang="nl-NL" dirty="0">
                <a:solidFill>
                  <a:srgbClr val="FF0000"/>
                </a:solidFill>
              </a:rPr>
              <a:t>*                                                                                    *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CD611F0-2B8C-B040-58F0-D16E315EE04A}"/>
              </a:ext>
            </a:extLst>
          </p:cNvPr>
          <p:cNvSpPr/>
          <p:nvPr/>
        </p:nvSpPr>
        <p:spPr>
          <a:xfrm>
            <a:off x="2252888" y="71808"/>
            <a:ext cx="720080" cy="715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8DCD319-2375-931E-9874-6D8BBCA01E0B}"/>
              </a:ext>
            </a:extLst>
          </p:cNvPr>
          <p:cNvSpPr/>
          <p:nvPr/>
        </p:nvSpPr>
        <p:spPr>
          <a:xfrm>
            <a:off x="6666613" y="5886"/>
            <a:ext cx="720080" cy="715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712A0D1-DA38-4D3C-0A5C-E3D4401F65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9" r="56374" b="83599"/>
          <a:stretch/>
        </p:blipFill>
        <p:spPr>
          <a:xfrm>
            <a:off x="6511230" y="119956"/>
            <a:ext cx="815211" cy="90952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933428-422A-4FEB-1365-799D3CE8CA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9" r="56374" b="83599"/>
          <a:stretch/>
        </p:blipFill>
        <p:spPr>
          <a:xfrm>
            <a:off x="2100383" y="164136"/>
            <a:ext cx="815211" cy="909525"/>
          </a:xfrm>
          <a:prstGeom prst="rect">
            <a:avLst/>
          </a:prstGeom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D199B86F-CE7D-96E2-2CA7-DE144E34E298}"/>
              </a:ext>
            </a:extLst>
          </p:cNvPr>
          <p:cNvSpPr/>
          <p:nvPr/>
        </p:nvSpPr>
        <p:spPr>
          <a:xfrm>
            <a:off x="1357929" y="312640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7538DEE-3065-98CA-9D23-8D8D195268AF}"/>
              </a:ext>
            </a:extLst>
          </p:cNvPr>
          <p:cNvSpPr/>
          <p:nvPr/>
        </p:nvSpPr>
        <p:spPr>
          <a:xfrm>
            <a:off x="792000" y="3050024"/>
            <a:ext cx="1284933" cy="1424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E3B9B12B-D7C2-76D6-5A4B-B971C4ABE47B}"/>
              </a:ext>
            </a:extLst>
          </p:cNvPr>
          <p:cNvSpPr/>
          <p:nvPr/>
        </p:nvSpPr>
        <p:spPr>
          <a:xfrm>
            <a:off x="5238000" y="3132031"/>
            <a:ext cx="1284933" cy="1424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845107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2"/>
          <a:stretch/>
        </p:blipFill>
        <p:spPr>
          <a:xfrm>
            <a:off x="-252536" y="71809"/>
            <a:ext cx="5010849" cy="27811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" t="49215" r="726" b="1261"/>
          <a:stretch/>
        </p:blipFill>
        <p:spPr>
          <a:xfrm>
            <a:off x="4211960" y="71808"/>
            <a:ext cx="5010849" cy="2825951"/>
          </a:xfrm>
          <a:prstGeom prst="rect">
            <a:avLst/>
          </a:prstGeom>
        </p:spPr>
      </p:pic>
      <p:sp>
        <p:nvSpPr>
          <p:cNvPr id="97" name="Rechthoek 96"/>
          <p:cNvSpPr/>
          <p:nvPr/>
        </p:nvSpPr>
        <p:spPr>
          <a:xfrm>
            <a:off x="2771800" y="3060683"/>
            <a:ext cx="360040" cy="33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8" name="Rechthoek 97"/>
          <p:cNvSpPr/>
          <p:nvPr/>
        </p:nvSpPr>
        <p:spPr>
          <a:xfrm>
            <a:off x="7416000" y="3054042"/>
            <a:ext cx="360040" cy="33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BF694AD-9C41-3671-CF97-F328192EE598}"/>
              </a:ext>
            </a:extLst>
          </p:cNvPr>
          <p:cNvSpPr txBox="1"/>
          <p:nvPr/>
        </p:nvSpPr>
        <p:spPr>
          <a:xfrm>
            <a:off x="2699792" y="836712"/>
            <a:ext cx="507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</a:t>
            </a:r>
            <a:r>
              <a:rPr lang="nl-NL" sz="200" dirty="0"/>
              <a:t>  </a:t>
            </a:r>
            <a:r>
              <a:rPr lang="nl-NL" dirty="0">
                <a:solidFill>
                  <a:srgbClr val="FF0000"/>
                </a:solidFill>
              </a:rPr>
              <a:t>*                                                                                    *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CD611F0-2B8C-B040-58F0-D16E315EE04A}"/>
              </a:ext>
            </a:extLst>
          </p:cNvPr>
          <p:cNvSpPr/>
          <p:nvPr/>
        </p:nvSpPr>
        <p:spPr>
          <a:xfrm>
            <a:off x="2252888" y="71808"/>
            <a:ext cx="720080" cy="715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8DCD319-2375-931E-9874-6D8BBCA01E0B}"/>
              </a:ext>
            </a:extLst>
          </p:cNvPr>
          <p:cNvSpPr/>
          <p:nvPr/>
        </p:nvSpPr>
        <p:spPr>
          <a:xfrm>
            <a:off x="6666613" y="5886"/>
            <a:ext cx="720080" cy="715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712A0D1-DA38-4D3C-0A5C-E3D4401F65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9" r="56374" b="83599"/>
          <a:stretch/>
        </p:blipFill>
        <p:spPr>
          <a:xfrm>
            <a:off x="6511230" y="119956"/>
            <a:ext cx="815211" cy="90952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933428-422A-4FEB-1365-799D3CE8CA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9" r="56374" b="83599"/>
          <a:stretch/>
        </p:blipFill>
        <p:spPr>
          <a:xfrm>
            <a:off x="2100383" y="164136"/>
            <a:ext cx="815211" cy="9095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A63B281-DA00-5898-0A4E-B58077C92F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8" t="10161" r="9439" b="61114"/>
          <a:stretch/>
        </p:blipFill>
        <p:spPr>
          <a:xfrm>
            <a:off x="4810106" y="2685296"/>
            <a:ext cx="3943716" cy="194335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CE577E3-E84C-9BFC-40D4-6D55992475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 t="10161" r="54358" b="61114"/>
          <a:stretch/>
        </p:blipFill>
        <p:spPr>
          <a:xfrm>
            <a:off x="884736" y="2695739"/>
            <a:ext cx="3456384" cy="1943355"/>
          </a:xfrm>
          <a:prstGeom prst="rect">
            <a:avLst/>
          </a:prstGeom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D199B86F-CE7D-96E2-2CA7-DE144E34E298}"/>
              </a:ext>
            </a:extLst>
          </p:cNvPr>
          <p:cNvSpPr/>
          <p:nvPr/>
        </p:nvSpPr>
        <p:spPr>
          <a:xfrm>
            <a:off x="1357929" y="312640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7538DEE-3065-98CA-9D23-8D8D195268AF}"/>
              </a:ext>
            </a:extLst>
          </p:cNvPr>
          <p:cNvSpPr/>
          <p:nvPr/>
        </p:nvSpPr>
        <p:spPr>
          <a:xfrm>
            <a:off x="792000" y="3050024"/>
            <a:ext cx="1284933" cy="1424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E3B9B12B-D7C2-76D6-5A4B-B971C4ABE47B}"/>
              </a:ext>
            </a:extLst>
          </p:cNvPr>
          <p:cNvSpPr/>
          <p:nvPr/>
        </p:nvSpPr>
        <p:spPr>
          <a:xfrm>
            <a:off x="5238000" y="3132031"/>
            <a:ext cx="1284933" cy="1424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9F7B171C-59DE-83B6-493D-5453CBFC9B2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91" y="3149267"/>
            <a:ext cx="1152000" cy="1368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7A0874A8-90B1-DC85-C60B-68AA4D43575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149267"/>
            <a:ext cx="1152000" cy="1368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F7F2F7D-6273-B409-6517-339EC94CDCB0}"/>
              </a:ext>
            </a:extLst>
          </p:cNvPr>
          <p:cNvSpPr txBox="1"/>
          <p:nvPr/>
        </p:nvSpPr>
        <p:spPr>
          <a:xfrm>
            <a:off x="2771800" y="3239619"/>
            <a:ext cx="507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</a:t>
            </a:r>
            <a:r>
              <a:rPr lang="nl-NL" sz="200" dirty="0"/>
              <a:t>  </a:t>
            </a:r>
            <a:r>
              <a:rPr lang="nl-NL" dirty="0">
                <a:solidFill>
                  <a:srgbClr val="FF0000"/>
                </a:solidFill>
              </a:rPr>
              <a:t>*                                                                                  *</a:t>
            </a:r>
          </a:p>
        </p:txBody>
      </p:sp>
    </p:spTree>
    <p:extLst>
      <p:ext uri="{BB962C8B-B14F-4D97-AF65-F5344CB8AC3E}">
        <p14:creationId xmlns:p14="http://schemas.microsoft.com/office/powerpoint/2010/main" val="1966932070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2"/>
          <a:stretch/>
        </p:blipFill>
        <p:spPr>
          <a:xfrm>
            <a:off x="-252536" y="71809"/>
            <a:ext cx="5010849" cy="27811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" t="49215" r="726" b="1261"/>
          <a:stretch/>
        </p:blipFill>
        <p:spPr>
          <a:xfrm>
            <a:off x="4211960" y="71808"/>
            <a:ext cx="5010849" cy="2825951"/>
          </a:xfrm>
          <a:prstGeom prst="rect">
            <a:avLst/>
          </a:prstGeom>
        </p:spPr>
      </p:pic>
      <p:sp>
        <p:nvSpPr>
          <p:cNvPr id="97" name="Rechthoek 96"/>
          <p:cNvSpPr/>
          <p:nvPr/>
        </p:nvSpPr>
        <p:spPr>
          <a:xfrm>
            <a:off x="2771800" y="3060683"/>
            <a:ext cx="360040" cy="33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8" name="Rechthoek 97"/>
          <p:cNvSpPr/>
          <p:nvPr/>
        </p:nvSpPr>
        <p:spPr>
          <a:xfrm>
            <a:off x="7416000" y="3054042"/>
            <a:ext cx="360040" cy="33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BF694AD-9C41-3671-CF97-F328192EE598}"/>
              </a:ext>
            </a:extLst>
          </p:cNvPr>
          <p:cNvSpPr txBox="1"/>
          <p:nvPr/>
        </p:nvSpPr>
        <p:spPr>
          <a:xfrm>
            <a:off x="2699792" y="836712"/>
            <a:ext cx="507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</a:t>
            </a:r>
            <a:r>
              <a:rPr lang="nl-NL" sz="200" dirty="0"/>
              <a:t>  </a:t>
            </a:r>
            <a:r>
              <a:rPr lang="nl-NL" dirty="0">
                <a:solidFill>
                  <a:srgbClr val="FF0000"/>
                </a:solidFill>
              </a:rPr>
              <a:t>*                                                                                    *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CD611F0-2B8C-B040-58F0-D16E315EE04A}"/>
              </a:ext>
            </a:extLst>
          </p:cNvPr>
          <p:cNvSpPr/>
          <p:nvPr/>
        </p:nvSpPr>
        <p:spPr>
          <a:xfrm>
            <a:off x="2252888" y="71808"/>
            <a:ext cx="720080" cy="715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8DCD319-2375-931E-9874-6D8BBCA01E0B}"/>
              </a:ext>
            </a:extLst>
          </p:cNvPr>
          <p:cNvSpPr/>
          <p:nvPr/>
        </p:nvSpPr>
        <p:spPr>
          <a:xfrm>
            <a:off x="6666613" y="5886"/>
            <a:ext cx="720080" cy="715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712A0D1-DA38-4D3C-0A5C-E3D4401F65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9" r="56374" b="83599"/>
          <a:stretch/>
        </p:blipFill>
        <p:spPr>
          <a:xfrm>
            <a:off x="6511230" y="119956"/>
            <a:ext cx="815211" cy="90952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933428-422A-4FEB-1365-799D3CE8CA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9" r="56374" b="83599"/>
          <a:stretch/>
        </p:blipFill>
        <p:spPr>
          <a:xfrm>
            <a:off x="2100383" y="164136"/>
            <a:ext cx="815211" cy="9095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A63B281-DA00-5898-0A4E-B58077C92F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8" t="10161" r="9439" b="61114"/>
          <a:stretch/>
        </p:blipFill>
        <p:spPr>
          <a:xfrm>
            <a:off x="4810106" y="2685296"/>
            <a:ext cx="3943716" cy="194335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CE577E3-E84C-9BFC-40D4-6D55992475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 t="10161" r="54358" b="61114"/>
          <a:stretch/>
        </p:blipFill>
        <p:spPr>
          <a:xfrm>
            <a:off x="884736" y="2695739"/>
            <a:ext cx="3456384" cy="1943355"/>
          </a:xfrm>
          <a:prstGeom prst="rect">
            <a:avLst/>
          </a:prstGeom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D199B86F-CE7D-96E2-2CA7-DE144E34E298}"/>
              </a:ext>
            </a:extLst>
          </p:cNvPr>
          <p:cNvSpPr/>
          <p:nvPr/>
        </p:nvSpPr>
        <p:spPr>
          <a:xfrm>
            <a:off x="1357929" y="312640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7538DEE-3065-98CA-9D23-8D8D195268AF}"/>
              </a:ext>
            </a:extLst>
          </p:cNvPr>
          <p:cNvSpPr/>
          <p:nvPr/>
        </p:nvSpPr>
        <p:spPr>
          <a:xfrm>
            <a:off x="792000" y="3050024"/>
            <a:ext cx="1284933" cy="1424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E3B9B12B-D7C2-76D6-5A4B-B971C4ABE47B}"/>
              </a:ext>
            </a:extLst>
          </p:cNvPr>
          <p:cNvSpPr/>
          <p:nvPr/>
        </p:nvSpPr>
        <p:spPr>
          <a:xfrm>
            <a:off x="5238000" y="3132031"/>
            <a:ext cx="1284933" cy="1424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9F7B171C-59DE-83B6-493D-5453CBFC9B2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91" y="3149267"/>
            <a:ext cx="1152000" cy="1368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7A0874A8-90B1-DC85-C60B-68AA4D43575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149267"/>
            <a:ext cx="1152000" cy="1368000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08957D50-05B6-0E52-0155-EFB33236D8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943" t="84054" r="98" b="1"/>
          <a:stretch/>
        </p:blipFill>
        <p:spPr>
          <a:xfrm>
            <a:off x="3779912" y="4705036"/>
            <a:ext cx="4758590" cy="501580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1F89B326-24E0-065C-4865-B50E24FBE2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1" r="35279"/>
          <a:stretch/>
        </p:blipFill>
        <p:spPr>
          <a:xfrm rot="5400000">
            <a:off x="6511740" y="4011341"/>
            <a:ext cx="1182246" cy="390959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6361A13-A248-46D0-E0FC-5464D2D85C78}"/>
              </a:ext>
            </a:extLst>
          </p:cNvPr>
          <p:cNvSpPr txBox="1"/>
          <p:nvPr/>
        </p:nvSpPr>
        <p:spPr>
          <a:xfrm>
            <a:off x="2771800" y="3239619"/>
            <a:ext cx="507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</a:t>
            </a:r>
            <a:r>
              <a:rPr lang="nl-NL" sz="200" dirty="0"/>
              <a:t>  </a:t>
            </a:r>
            <a:r>
              <a:rPr lang="nl-NL" dirty="0">
                <a:solidFill>
                  <a:srgbClr val="FF0000"/>
                </a:solidFill>
              </a:rPr>
              <a:t>*                                                                                  *</a:t>
            </a:r>
          </a:p>
        </p:txBody>
      </p:sp>
    </p:spTree>
    <p:extLst>
      <p:ext uri="{BB962C8B-B14F-4D97-AF65-F5344CB8AC3E}">
        <p14:creationId xmlns:p14="http://schemas.microsoft.com/office/powerpoint/2010/main" val="27622758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7280" r="18017" b="7778"/>
          <a:stretch/>
        </p:blipFill>
        <p:spPr>
          <a:xfrm rot="8429200">
            <a:off x="1439985" y="3535188"/>
            <a:ext cx="2880320" cy="2520280"/>
          </a:xfrm>
          <a:prstGeom prst="rect">
            <a:avLst/>
          </a:prstGeom>
        </p:spPr>
      </p:pic>
      <p:sp>
        <p:nvSpPr>
          <p:cNvPr id="12" name="Ovaal 11"/>
          <p:cNvSpPr>
            <a:spLocks noChangeAspect="1"/>
          </p:cNvSpPr>
          <p:nvPr/>
        </p:nvSpPr>
        <p:spPr>
          <a:xfrm>
            <a:off x="2541600" y="5364000"/>
            <a:ext cx="713232" cy="71323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2880145" y="220666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                </a:t>
            </a:r>
            <a:r>
              <a:rPr lang="nl-NL" sz="1000" dirty="0"/>
              <a:t>    </a:t>
            </a:r>
            <a:endParaRPr lang="nl-NL" sz="5400" dirty="0"/>
          </a:p>
        </p:txBody>
      </p:sp>
      <p:sp>
        <p:nvSpPr>
          <p:cNvPr id="14" name="Tekstvak 13"/>
          <p:cNvSpPr txBox="1"/>
          <p:nvPr/>
        </p:nvSpPr>
        <p:spPr>
          <a:xfrm>
            <a:off x="2541600" y="228433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Broomchloorfluormethaan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BFA67B2-4EBE-4311-AC95-B853E555FE9D}"/>
              </a:ext>
            </a:extLst>
          </p:cNvPr>
          <p:cNvSpPr txBox="1"/>
          <p:nvPr/>
        </p:nvSpPr>
        <p:spPr>
          <a:xfrm>
            <a:off x="1547664" y="3501008"/>
            <a:ext cx="24482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            Br</a:t>
            </a:r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   </a:t>
            </a:r>
            <a:r>
              <a:rPr lang="nl-NL" sz="2800" dirty="0">
                <a:solidFill>
                  <a:schemeClr val="bg1"/>
                </a:solidFill>
              </a:rPr>
              <a:t>Cl</a:t>
            </a:r>
            <a:r>
              <a:rPr lang="nl-NL" sz="2800" dirty="0"/>
              <a:t>         </a:t>
            </a:r>
            <a:r>
              <a:rPr lang="nl-NL" sz="2800" dirty="0">
                <a:solidFill>
                  <a:schemeClr val="bg1"/>
                </a:solidFill>
              </a:rPr>
              <a:t>C</a:t>
            </a:r>
            <a:endParaRPr lang="nl-NL" sz="2800" dirty="0"/>
          </a:p>
          <a:p>
            <a:endParaRPr lang="nl-NL" sz="1600" dirty="0"/>
          </a:p>
          <a:p>
            <a:r>
              <a:rPr lang="nl-NL" sz="2800" dirty="0"/>
              <a:t> </a:t>
            </a:r>
            <a:r>
              <a:rPr lang="nl-NL" sz="1000" dirty="0"/>
              <a:t>                          </a:t>
            </a:r>
            <a:r>
              <a:rPr lang="nl-NL" sz="2800" dirty="0"/>
              <a:t>	   </a:t>
            </a:r>
            <a:r>
              <a:rPr lang="nl-NL" sz="2800" dirty="0">
                <a:solidFill>
                  <a:schemeClr val="bg1"/>
                </a:solidFill>
              </a:rPr>
              <a:t>F</a:t>
            </a:r>
          </a:p>
          <a:p>
            <a:r>
              <a:rPr lang="nl-NL" sz="2800" dirty="0"/>
              <a:t> 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147345C-9CE6-480B-B5A1-E0E93071D9AD}"/>
              </a:ext>
            </a:extLst>
          </p:cNvPr>
          <p:cNvSpPr txBox="1"/>
          <p:nvPr/>
        </p:nvSpPr>
        <p:spPr>
          <a:xfrm>
            <a:off x="3491880" y="4869160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566891439"/>
      </p:ext>
    </p:extLst>
  </p:cSld>
  <p:clrMapOvr>
    <a:masterClrMapping/>
  </p:clrMapOvr>
  <p:transition spd="slow">
    <p:fade thruBlk="1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2"/>
          <a:stretch/>
        </p:blipFill>
        <p:spPr>
          <a:xfrm>
            <a:off x="-252536" y="71809"/>
            <a:ext cx="5010849" cy="27811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" t="49215" r="726" b="1261"/>
          <a:stretch/>
        </p:blipFill>
        <p:spPr>
          <a:xfrm>
            <a:off x="4211960" y="71808"/>
            <a:ext cx="5010849" cy="2825951"/>
          </a:xfrm>
          <a:prstGeom prst="rect">
            <a:avLst/>
          </a:prstGeom>
        </p:spPr>
      </p:pic>
      <p:sp>
        <p:nvSpPr>
          <p:cNvPr id="97" name="Rechthoek 96"/>
          <p:cNvSpPr/>
          <p:nvPr/>
        </p:nvSpPr>
        <p:spPr>
          <a:xfrm>
            <a:off x="2771800" y="3060683"/>
            <a:ext cx="360040" cy="33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8" name="Rechthoek 97"/>
          <p:cNvSpPr/>
          <p:nvPr/>
        </p:nvSpPr>
        <p:spPr>
          <a:xfrm>
            <a:off x="7416000" y="3054042"/>
            <a:ext cx="360040" cy="33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BF694AD-9C41-3671-CF97-F328192EE598}"/>
              </a:ext>
            </a:extLst>
          </p:cNvPr>
          <p:cNvSpPr txBox="1"/>
          <p:nvPr/>
        </p:nvSpPr>
        <p:spPr>
          <a:xfrm>
            <a:off x="2699792" y="836712"/>
            <a:ext cx="507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</a:t>
            </a:r>
            <a:r>
              <a:rPr lang="nl-NL" sz="200" dirty="0"/>
              <a:t>  </a:t>
            </a:r>
            <a:r>
              <a:rPr lang="nl-NL" dirty="0">
                <a:solidFill>
                  <a:srgbClr val="FF0000"/>
                </a:solidFill>
              </a:rPr>
              <a:t>*                                                                                    *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CD611F0-2B8C-B040-58F0-D16E315EE04A}"/>
              </a:ext>
            </a:extLst>
          </p:cNvPr>
          <p:cNvSpPr/>
          <p:nvPr/>
        </p:nvSpPr>
        <p:spPr>
          <a:xfrm>
            <a:off x="2252888" y="71808"/>
            <a:ext cx="720080" cy="715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8DCD319-2375-931E-9874-6D8BBCA01E0B}"/>
              </a:ext>
            </a:extLst>
          </p:cNvPr>
          <p:cNvSpPr/>
          <p:nvPr/>
        </p:nvSpPr>
        <p:spPr>
          <a:xfrm>
            <a:off x="6666613" y="5886"/>
            <a:ext cx="720080" cy="715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712A0D1-DA38-4D3C-0A5C-E3D4401F6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9" r="56374" b="83599"/>
          <a:stretch/>
        </p:blipFill>
        <p:spPr>
          <a:xfrm>
            <a:off x="6511230" y="119956"/>
            <a:ext cx="815211" cy="90952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933428-422A-4FEB-1365-799D3CE8CA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9" r="56374" b="83599"/>
          <a:stretch/>
        </p:blipFill>
        <p:spPr>
          <a:xfrm>
            <a:off x="2100383" y="164136"/>
            <a:ext cx="815211" cy="9095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A63B281-DA00-5898-0A4E-B58077C92F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8" t="10161" r="9439" b="61114"/>
          <a:stretch/>
        </p:blipFill>
        <p:spPr>
          <a:xfrm>
            <a:off x="4810106" y="2685296"/>
            <a:ext cx="3943716" cy="194335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CE577E3-E84C-9BFC-40D4-6D55992475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 t="10161" r="54358" b="61114"/>
          <a:stretch/>
        </p:blipFill>
        <p:spPr>
          <a:xfrm>
            <a:off x="884736" y="2695739"/>
            <a:ext cx="3456384" cy="1943355"/>
          </a:xfrm>
          <a:prstGeom prst="rect">
            <a:avLst/>
          </a:prstGeom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D199B86F-CE7D-96E2-2CA7-DE144E34E298}"/>
              </a:ext>
            </a:extLst>
          </p:cNvPr>
          <p:cNvSpPr/>
          <p:nvPr/>
        </p:nvSpPr>
        <p:spPr>
          <a:xfrm>
            <a:off x="1357929" y="312640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7538DEE-3065-98CA-9D23-8D8D195268AF}"/>
              </a:ext>
            </a:extLst>
          </p:cNvPr>
          <p:cNvSpPr/>
          <p:nvPr/>
        </p:nvSpPr>
        <p:spPr>
          <a:xfrm>
            <a:off x="792000" y="3050024"/>
            <a:ext cx="1284933" cy="1424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E3B9B12B-D7C2-76D6-5A4B-B971C4ABE47B}"/>
              </a:ext>
            </a:extLst>
          </p:cNvPr>
          <p:cNvSpPr/>
          <p:nvPr/>
        </p:nvSpPr>
        <p:spPr>
          <a:xfrm>
            <a:off x="5238000" y="3132031"/>
            <a:ext cx="1284933" cy="1424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9F7B171C-59DE-83B6-493D-5453CBFC9B2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91" y="3149267"/>
            <a:ext cx="1152000" cy="1368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7A0874A8-90B1-DC85-C60B-68AA4D4357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149267"/>
            <a:ext cx="1152000" cy="1368000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08957D50-05B6-0E52-0155-EFB33236D8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98" t="84693" r="98" b="2"/>
          <a:stretch/>
        </p:blipFill>
        <p:spPr>
          <a:xfrm>
            <a:off x="467544" y="4725144"/>
            <a:ext cx="8070958" cy="481471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1F89B326-24E0-065C-4865-B50E24FBE2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1" r="35279"/>
          <a:stretch/>
        </p:blipFill>
        <p:spPr>
          <a:xfrm rot="5400000">
            <a:off x="6511740" y="4011341"/>
            <a:ext cx="1182246" cy="3909598"/>
          </a:xfrm>
          <a:prstGeom prst="rect">
            <a:avLst/>
          </a:prstGeom>
        </p:spPr>
      </p:pic>
      <p:pic>
        <p:nvPicPr>
          <p:cNvPr id="96" name="Afbeelding 95">
            <a:extLst>
              <a:ext uri="{FF2B5EF4-FFF2-40B4-BE49-F238E27FC236}">
                <a16:creationId xmlns:a16="http://schemas.microsoft.com/office/drawing/2014/main" id="{B658B484-F64C-A66C-E509-45548B12DE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206615"/>
            <a:ext cx="3004964" cy="14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56207"/>
      </p:ext>
    </p:extLst>
  </p:cSld>
  <p:clrMapOvr>
    <a:masterClrMapping/>
  </p:clrMapOvr>
  <p:transition spd="med">
    <p:fade/>
    <p:sndAc>
      <p:stSnd>
        <p:snd r:embed="rId2" name="bomb.wav"/>
      </p:stSnd>
    </p:sndAc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18CE4C0-E89B-4372-8597-CDC18C3F363E}"/>
              </a:ext>
            </a:extLst>
          </p:cNvPr>
          <p:cNvSpPr txBox="1"/>
          <p:nvPr/>
        </p:nvSpPr>
        <p:spPr>
          <a:xfrm>
            <a:off x="3707904" y="18864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Enzymen</a:t>
            </a:r>
          </a:p>
        </p:txBody>
      </p:sp>
    </p:spTree>
    <p:extLst>
      <p:ext uri="{BB962C8B-B14F-4D97-AF65-F5344CB8AC3E}">
        <p14:creationId xmlns:p14="http://schemas.microsoft.com/office/powerpoint/2010/main" val="1896247569"/>
      </p:ext>
    </p:extLst>
  </p:cSld>
  <p:clrMapOvr>
    <a:masterClrMapping/>
  </p:clrMapOvr>
  <p:transition spd="slow">
    <p:fade thruBlk="1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18CE4C0-E89B-4372-8597-CDC18C3F363E}"/>
              </a:ext>
            </a:extLst>
          </p:cNvPr>
          <p:cNvSpPr txBox="1"/>
          <p:nvPr/>
        </p:nvSpPr>
        <p:spPr>
          <a:xfrm>
            <a:off x="3707904" y="18864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Enzymen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07D1723F-4A18-8882-CEEA-D67E2A8570FC}"/>
              </a:ext>
            </a:extLst>
          </p:cNvPr>
          <p:cNvGrpSpPr/>
          <p:nvPr/>
        </p:nvGrpSpPr>
        <p:grpSpPr>
          <a:xfrm>
            <a:off x="801225" y="767370"/>
            <a:ext cx="6291055" cy="4533838"/>
            <a:chOff x="801225" y="767370"/>
            <a:chExt cx="5832647" cy="4167753"/>
          </a:xfrm>
        </p:grpSpPr>
        <p:pic>
          <p:nvPicPr>
            <p:cNvPr id="5" name="Picture 4" descr="http://www.10voorbiologie.nl/afbfczw/H36%20Energie(havo)/370204enzym.jpg">
              <a:extLst>
                <a:ext uri="{FF2B5EF4-FFF2-40B4-BE49-F238E27FC236}">
                  <a16:creationId xmlns:a16="http://schemas.microsoft.com/office/drawing/2014/main" id="{87B2845A-07F3-4CCB-B173-AE25FCD56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47" y="908720"/>
              <a:ext cx="5504455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DA2CD5AB-C953-461B-910E-D83BF363709B}"/>
                </a:ext>
              </a:extLst>
            </p:cNvPr>
            <p:cNvGrpSpPr/>
            <p:nvPr/>
          </p:nvGrpSpPr>
          <p:grpSpPr>
            <a:xfrm>
              <a:off x="801225" y="767370"/>
              <a:ext cx="5832647" cy="4167753"/>
              <a:chOff x="539552" y="932615"/>
              <a:chExt cx="4032447" cy="280831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B8BCECB2-A163-4EF2-AAAB-5A417175751E}"/>
                  </a:ext>
                </a:extLst>
              </p:cNvPr>
              <p:cNvSpPr/>
              <p:nvPr/>
            </p:nvSpPr>
            <p:spPr>
              <a:xfrm>
                <a:off x="2915815" y="932615"/>
                <a:ext cx="1656184" cy="2808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19B1D6D6-20FD-4A09-B38E-6BD237C1EA8B}"/>
                  </a:ext>
                </a:extLst>
              </p:cNvPr>
              <p:cNvSpPr/>
              <p:nvPr/>
            </p:nvSpPr>
            <p:spPr>
              <a:xfrm>
                <a:off x="539552" y="1844824"/>
                <a:ext cx="1800200" cy="165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4CDF2C3-AC99-4565-833C-70679CA9EB48}"/>
                  </a:ext>
                </a:extLst>
              </p:cNvPr>
              <p:cNvSpPr/>
              <p:nvPr/>
            </p:nvSpPr>
            <p:spPr>
              <a:xfrm>
                <a:off x="2123728" y="2492896"/>
                <a:ext cx="1152128" cy="1152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856DB7AA-1E15-4C20-86DF-9931D47E99BE}"/>
                  </a:ext>
                </a:extLst>
              </p:cNvPr>
              <p:cNvSpPr/>
              <p:nvPr/>
            </p:nvSpPr>
            <p:spPr>
              <a:xfrm>
                <a:off x="1331640" y="1736812"/>
                <a:ext cx="507021" cy="216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2356F055-8E21-4088-96A9-E04E6630DAD0}"/>
                  </a:ext>
                </a:extLst>
              </p:cNvPr>
              <p:cNvSpPr/>
              <p:nvPr/>
            </p:nvSpPr>
            <p:spPr>
              <a:xfrm>
                <a:off x="654673" y="977539"/>
                <a:ext cx="1080120" cy="11521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3723228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07D1723F-4A18-8882-CEEA-D67E2A8570FC}"/>
              </a:ext>
            </a:extLst>
          </p:cNvPr>
          <p:cNvGrpSpPr/>
          <p:nvPr/>
        </p:nvGrpSpPr>
        <p:grpSpPr>
          <a:xfrm>
            <a:off x="801225" y="767370"/>
            <a:ext cx="6291055" cy="4533838"/>
            <a:chOff x="801225" y="767370"/>
            <a:chExt cx="5832647" cy="4167753"/>
          </a:xfrm>
        </p:grpSpPr>
        <p:pic>
          <p:nvPicPr>
            <p:cNvPr id="5" name="Picture 4" descr="http://www.10voorbiologie.nl/afbfczw/H36%20Energie(havo)/370204enzym.jpg">
              <a:extLst>
                <a:ext uri="{FF2B5EF4-FFF2-40B4-BE49-F238E27FC236}">
                  <a16:creationId xmlns:a16="http://schemas.microsoft.com/office/drawing/2014/main" id="{87B2845A-07F3-4CCB-B173-AE25FCD56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47" y="908720"/>
              <a:ext cx="5504455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DA2CD5AB-C953-461B-910E-D83BF363709B}"/>
                </a:ext>
              </a:extLst>
            </p:cNvPr>
            <p:cNvGrpSpPr/>
            <p:nvPr/>
          </p:nvGrpSpPr>
          <p:grpSpPr>
            <a:xfrm>
              <a:off x="801225" y="767370"/>
              <a:ext cx="5832647" cy="4167753"/>
              <a:chOff x="539552" y="932615"/>
              <a:chExt cx="4032447" cy="280831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B8BCECB2-A163-4EF2-AAAB-5A417175751E}"/>
                  </a:ext>
                </a:extLst>
              </p:cNvPr>
              <p:cNvSpPr/>
              <p:nvPr/>
            </p:nvSpPr>
            <p:spPr>
              <a:xfrm>
                <a:off x="2915815" y="932615"/>
                <a:ext cx="1656184" cy="2808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19B1D6D6-20FD-4A09-B38E-6BD237C1EA8B}"/>
                  </a:ext>
                </a:extLst>
              </p:cNvPr>
              <p:cNvSpPr/>
              <p:nvPr/>
            </p:nvSpPr>
            <p:spPr>
              <a:xfrm>
                <a:off x="539552" y="1844824"/>
                <a:ext cx="1800200" cy="165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4CDF2C3-AC99-4565-833C-70679CA9EB48}"/>
                  </a:ext>
                </a:extLst>
              </p:cNvPr>
              <p:cNvSpPr/>
              <p:nvPr/>
            </p:nvSpPr>
            <p:spPr>
              <a:xfrm>
                <a:off x="2123728" y="2492896"/>
                <a:ext cx="1152128" cy="1152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856DB7AA-1E15-4C20-86DF-9931D47E99BE}"/>
                  </a:ext>
                </a:extLst>
              </p:cNvPr>
              <p:cNvSpPr/>
              <p:nvPr/>
            </p:nvSpPr>
            <p:spPr>
              <a:xfrm>
                <a:off x="1331640" y="1736812"/>
                <a:ext cx="507021" cy="216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2356F055-8E21-4088-96A9-E04E6630DAD0}"/>
                  </a:ext>
                </a:extLst>
              </p:cNvPr>
              <p:cNvSpPr/>
              <p:nvPr/>
            </p:nvSpPr>
            <p:spPr>
              <a:xfrm>
                <a:off x="654673" y="977539"/>
                <a:ext cx="1080120" cy="11521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6D41AA09-3877-49BC-AC6A-E7C70624F9E9}"/>
              </a:ext>
            </a:extLst>
          </p:cNvPr>
          <p:cNvSpPr txBox="1"/>
          <p:nvPr/>
        </p:nvSpPr>
        <p:spPr>
          <a:xfrm>
            <a:off x="5426452" y="999073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Een enzym is een eiwit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42B6E6D-89D9-CA19-CC8F-59730F363CD7}"/>
              </a:ext>
            </a:extLst>
          </p:cNvPr>
          <p:cNvSpPr txBox="1"/>
          <p:nvPr/>
        </p:nvSpPr>
        <p:spPr>
          <a:xfrm>
            <a:off x="3707904" y="18864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Enzymen</a:t>
            </a:r>
          </a:p>
        </p:txBody>
      </p:sp>
    </p:spTree>
    <p:extLst>
      <p:ext uri="{BB962C8B-B14F-4D97-AF65-F5344CB8AC3E}">
        <p14:creationId xmlns:p14="http://schemas.microsoft.com/office/powerpoint/2010/main" val="987755985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07D1723F-4A18-8882-CEEA-D67E2A8570FC}"/>
              </a:ext>
            </a:extLst>
          </p:cNvPr>
          <p:cNvGrpSpPr/>
          <p:nvPr/>
        </p:nvGrpSpPr>
        <p:grpSpPr>
          <a:xfrm>
            <a:off x="845977" y="767370"/>
            <a:ext cx="6246303" cy="4533838"/>
            <a:chOff x="842716" y="767370"/>
            <a:chExt cx="5791156" cy="4167753"/>
          </a:xfrm>
        </p:grpSpPr>
        <p:pic>
          <p:nvPicPr>
            <p:cNvPr id="5" name="Picture 4" descr="http://www.10voorbiologie.nl/afbfczw/H36%20Energie(havo)/370204enzym.jpg">
              <a:extLst>
                <a:ext uri="{FF2B5EF4-FFF2-40B4-BE49-F238E27FC236}">
                  <a16:creationId xmlns:a16="http://schemas.microsoft.com/office/drawing/2014/main" id="{87B2845A-07F3-4CCB-B173-AE25FCD56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47" y="908720"/>
              <a:ext cx="5504455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DA2CD5AB-C953-461B-910E-D83BF363709B}"/>
                </a:ext>
              </a:extLst>
            </p:cNvPr>
            <p:cNvGrpSpPr/>
            <p:nvPr/>
          </p:nvGrpSpPr>
          <p:grpSpPr>
            <a:xfrm>
              <a:off x="842716" y="767370"/>
              <a:ext cx="5791156" cy="4167753"/>
              <a:chOff x="568237" y="932615"/>
              <a:chExt cx="4003762" cy="280831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B8BCECB2-A163-4EF2-AAAB-5A417175751E}"/>
                  </a:ext>
                </a:extLst>
              </p:cNvPr>
              <p:cNvSpPr/>
              <p:nvPr/>
            </p:nvSpPr>
            <p:spPr>
              <a:xfrm>
                <a:off x="2915815" y="932615"/>
                <a:ext cx="1656184" cy="2808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19B1D6D6-20FD-4A09-B38E-6BD237C1EA8B}"/>
                  </a:ext>
                </a:extLst>
              </p:cNvPr>
              <p:cNvSpPr/>
              <p:nvPr/>
            </p:nvSpPr>
            <p:spPr>
              <a:xfrm>
                <a:off x="568237" y="1889194"/>
                <a:ext cx="1800200" cy="165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4CDF2C3-AC99-4565-833C-70679CA9EB48}"/>
                  </a:ext>
                </a:extLst>
              </p:cNvPr>
              <p:cNvSpPr/>
              <p:nvPr/>
            </p:nvSpPr>
            <p:spPr>
              <a:xfrm>
                <a:off x="2123728" y="2492896"/>
                <a:ext cx="1152128" cy="1152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856DB7AA-1E15-4C20-86DF-9931D47E99BE}"/>
                  </a:ext>
                </a:extLst>
              </p:cNvPr>
              <p:cNvSpPr/>
              <p:nvPr/>
            </p:nvSpPr>
            <p:spPr>
              <a:xfrm>
                <a:off x="1231160" y="1628801"/>
                <a:ext cx="571493" cy="283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6D41AA09-3877-49BC-AC6A-E7C70624F9E9}"/>
              </a:ext>
            </a:extLst>
          </p:cNvPr>
          <p:cNvSpPr txBox="1"/>
          <p:nvPr/>
        </p:nvSpPr>
        <p:spPr>
          <a:xfrm>
            <a:off x="5426452" y="999073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Een enzym is een eiwit</a:t>
            </a:r>
            <a:r>
              <a:rPr lang="nl-NL" sz="2400" dirty="0">
                <a:solidFill>
                  <a:srgbClr val="FF0000"/>
                </a:solidFill>
              </a:rPr>
              <a:t>, dat als katalysator fungeert bij een bepaalde chemische reactie in een levend wezen.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F498A36-84F3-078E-20A1-860B45C7697F}"/>
              </a:ext>
            </a:extLst>
          </p:cNvPr>
          <p:cNvSpPr/>
          <p:nvPr/>
        </p:nvSpPr>
        <p:spPr>
          <a:xfrm>
            <a:off x="827584" y="764704"/>
            <a:ext cx="158417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B96E81B-F1E1-3B2A-2446-5E2B83F51ADC}"/>
              </a:ext>
            </a:extLst>
          </p:cNvPr>
          <p:cNvSpPr txBox="1"/>
          <p:nvPr/>
        </p:nvSpPr>
        <p:spPr>
          <a:xfrm>
            <a:off x="3707904" y="18864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Enzymen</a:t>
            </a:r>
          </a:p>
        </p:txBody>
      </p:sp>
    </p:spTree>
    <p:extLst>
      <p:ext uri="{BB962C8B-B14F-4D97-AF65-F5344CB8AC3E}">
        <p14:creationId xmlns:p14="http://schemas.microsoft.com/office/powerpoint/2010/main" val="1638354909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07D1723F-4A18-8882-CEEA-D67E2A8570FC}"/>
              </a:ext>
            </a:extLst>
          </p:cNvPr>
          <p:cNvGrpSpPr/>
          <p:nvPr/>
        </p:nvGrpSpPr>
        <p:grpSpPr>
          <a:xfrm>
            <a:off x="845977" y="767370"/>
            <a:ext cx="6246303" cy="4533838"/>
            <a:chOff x="842716" y="767370"/>
            <a:chExt cx="5791156" cy="4167753"/>
          </a:xfrm>
        </p:grpSpPr>
        <p:pic>
          <p:nvPicPr>
            <p:cNvPr id="5" name="Picture 4" descr="http://www.10voorbiologie.nl/afbfczw/H36%20Energie(havo)/370204enzym.jpg">
              <a:extLst>
                <a:ext uri="{FF2B5EF4-FFF2-40B4-BE49-F238E27FC236}">
                  <a16:creationId xmlns:a16="http://schemas.microsoft.com/office/drawing/2014/main" id="{87B2845A-07F3-4CCB-B173-AE25FCD56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47" y="908720"/>
              <a:ext cx="5504455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DA2CD5AB-C953-461B-910E-D83BF363709B}"/>
                </a:ext>
              </a:extLst>
            </p:cNvPr>
            <p:cNvGrpSpPr/>
            <p:nvPr/>
          </p:nvGrpSpPr>
          <p:grpSpPr>
            <a:xfrm>
              <a:off x="842716" y="767370"/>
              <a:ext cx="5791156" cy="4167753"/>
              <a:chOff x="568237" y="932615"/>
              <a:chExt cx="4003762" cy="280831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B8BCECB2-A163-4EF2-AAAB-5A417175751E}"/>
                  </a:ext>
                </a:extLst>
              </p:cNvPr>
              <p:cNvSpPr/>
              <p:nvPr/>
            </p:nvSpPr>
            <p:spPr>
              <a:xfrm>
                <a:off x="2915815" y="932615"/>
                <a:ext cx="1656184" cy="2808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19B1D6D6-20FD-4A09-B38E-6BD237C1EA8B}"/>
                  </a:ext>
                </a:extLst>
              </p:cNvPr>
              <p:cNvSpPr/>
              <p:nvPr/>
            </p:nvSpPr>
            <p:spPr>
              <a:xfrm>
                <a:off x="568237" y="1889194"/>
                <a:ext cx="1800200" cy="165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4CDF2C3-AC99-4565-833C-70679CA9EB48}"/>
                  </a:ext>
                </a:extLst>
              </p:cNvPr>
              <p:cNvSpPr/>
              <p:nvPr/>
            </p:nvSpPr>
            <p:spPr>
              <a:xfrm>
                <a:off x="2123728" y="2492896"/>
                <a:ext cx="1152128" cy="1152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856DB7AA-1E15-4C20-86DF-9931D47E99BE}"/>
                  </a:ext>
                </a:extLst>
              </p:cNvPr>
              <p:cNvSpPr/>
              <p:nvPr/>
            </p:nvSpPr>
            <p:spPr>
              <a:xfrm>
                <a:off x="1231160" y="1628801"/>
                <a:ext cx="571493" cy="283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2215728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07D1723F-4A18-8882-CEEA-D67E2A8570FC}"/>
              </a:ext>
            </a:extLst>
          </p:cNvPr>
          <p:cNvGrpSpPr/>
          <p:nvPr/>
        </p:nvGrpSpPr>
        <p:grpSpPr>
          <a:xfrm>
            <a:off x="931219" y="767370"/>
            <a:ext cx="6161060" cy="4533838"/>
            <a:chOff x="921747" y="767370"/>
            <a:chExt cx="5712124" cy="4167753"/>
          </a:xfrm>
        </p:grpSpPr>
        <p:pic>
          <p:nvPicPr>
            <p:cNvPr id="5" name="Picture 4" descr="http://www.10voorbiologie.nl/afbfczw/H36%20Energie(havo)/370204enzym.jpg">
              <a:extLst>
                <a:ext uri="{FF2B5EF4-FFF2-40B4-BE49-F238E27FC236}">
                  <a16:creationId xmlns:a16="http://schemas.microsoft.com/office/drawing/2014/main" id="{87B2845A-07F3-4CCB-B173-AE25FCD56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47" y="908720"/>
              <a:ext cx="5504455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DA2CD5AB-C953-461B-910E-D83BF363709B}"/>
                </a:ext>
              </a:extLst>
            </p:cNvPr>
            <p:cNvGrpSpPr/>
            <p:nvPr/>
          </p:nvGrpSpPr>
          <p:grpSpPr>
            <a:xfrm>
              <a:off x="2761733" y="767370"/>
              <a:ext cx="3872138" cy="4167753"/>
              <a:chOff x="1894965" y="932615"/>
              <a:chExt cx="2677034" cy="280831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B8BCECB2-A163-4EF2-AAAB-5A417175751E}"/>
                  </a:ext>
                </a:extLst>
              </p:cNvPr>
              <p:cNvSpPr/>
              <p:nvPr/>
            </p:nvSpPr>
            <p:spPr>
              <a:xfrm>
                <a:off x="2915815" y="932615"/>
                <a:ext cx="1656184" cy="2808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4CDF2C3-AC99-4565-833C-70679CA9EB48}"/>
                  </a:ext>
                </a:extLst>
              </p:cNvPr>
              <p:cNvSpPr/>
              <p:nvPr/>
            </p:nvSpPr>
            <p:spPr>
              <a:xfrm>
                <a:off x="1894965" y="2445275"/>
                <a:ext cx="1152128" cy="1152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6905908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07D1723F-4A18-8882-CEEA-D67E2A8570FC}"/>
              </a:ext>
            </a:extLst>
          </p:cNvPr>
          <p:cNvGrpSpPr/>
          <p:nvPr/>
        </p:nvGrpSpPr>
        <p:grpSpPr>
          <a:xfrm>
            <a:off x="931219" y="767370"/>
            <a:ext cx="6161060" cy="4533838"/>
            <a:chOff x="921747" y="767370"/>
            <a:chExt cx="5712124" cy="4167753"/>
          </a:xfrm>
        </p:grpSpPr>
        <p:pic>
          <p:nvPicPr>
            <p:cNvPr id="5" name="Picture 4" descr="http://www.10voorbiologie.nl/afbfczw/H36%20Energie(havo)/370204enzym.jpg">
              <a:extLst>
                <a:ext uri="{FF2B5EF4-FFF2-40B4-BE49-F238E27FC236}">
                  <a16:creationId xmlns:a16="http://schemas.microsoft.com/office/drawing/2014/main" id="{87B2845A-07F3-4CCB-B173-AE25FCD56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47" y="908720"/>
              <a:ext cx="5504455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DA2CD5AB-C953-461B-910E-D83BF363709B}"/>
                </a:ext>
              </a:extLst>
            </p:cNvPr>
            <p:cNvGrpSpPr/>
            <p:nvPr/>
          </p:nvGrpSpPr>
          <p:grpSpPr>
            <a:xfrm>
              <a:off x="2761733" y="767370"/>
              <a:ext cx="3872138" cy="4167753"/>
              <a:chOff x="1894965" y="932615"/>
              <a:chExt cx="2677034" cy="280831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B8BCECB2-A163-4EF2-AAAB-5A417175751E}"/>
                  </a:ext>
                </a:extLst>
              </p:cNvPr>
              <p:cNvSpPr/>
              <p:nvPr/>
            </p:nvSpPr>
            <p:spPr>
              <a:xfrm>
                <a:off x="2915815" y="932615"/>
                <a:ext cx="1656184" cy="2808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4CDF2C3-AC99-4565-833C-70679CA9EB48}"/>
                  </a:ext>
                </a:extLst>
              </p:cNvPr>
              <p:cNvSpPr/>
              <p:nvPr/>
            </p:nvSpPr>
            <p:spPr>
              <a:xfrm>
                <a:off x="1894965" y="2445275"/>
                <a:ext cx="1152128" cy="1152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6A81E1DE-DE6E-5863-70A7-F8C13C700A5F}"/>
              </a:ext>
            </a:extLst>
          </p:cNvPr>
          <p:cNvSpPr txBox="1"/>
          <p:nvPr/>
        </p:nvSpPr>
        <p:spPr>
          <a:xfrm>
            <a:off x="4283968" y="3268415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Het substraat ‘past precies’ in het enzym. 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701312046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07D1723F-4A18-8882-CEEA-D67E2A8570FC}"/>
              </a:ext>
            </a:extLst>
          </p:cNvPr>
          <p:cNvGrpSpPr/>
          <p:nvPr/>
        </p:nvGrpSpPr>
        <p:grpSpPr>
          <a:xfrm>
            <a:off x="931219" y="767370"/>
            <a:ext cx="6161060" cy="4533838"/>
            <a:chOff x="921747" y="767370"/>
            <a:chExt cx="5712124" cy="4167753"/>
          </a:xfrm>
        </p:grpSpPr>
        <p:pic>
          <p:nvPicPr>
            <p:cNvPr id="5" name="Picture 4" descr="http://www.10voorbiologie.nl/afbfczw/H36%20Energie(havo)/370204enzym.jpg">
              <a:extLst>
                <a:ext uri="{FF2B5EF4-FFF2-40B4-BE49-F238E27FC236}">
                  <a16:creationId xmlns:a16="http://schemas.microsoft.com/office/drawing/2014/main" id="{87B2845A-07F3-4CCB-B173-AE25FCD56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47" y="908720"/>
              <a:ext cx="5504455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DA2CD5AB-C953-461B-910E-D83BF363709B}"/>
                </a:ext>
              </a:extLst>
            </p:cNvPr>
            <p:cNvGrpSpPr/>
            <p:nvPr/>
          </p:nvGrpSpPr>
          <p:grpSpPr>
            <a:xfrm>
              <a:off x="2761733" y="767370"/>
              <a:ext cx="3872138" cy="4167753"/>
              <a:chOff x="1894965" y="932615"/>
              <a:chExt cx="2677034" cy="280831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B8BCECB2-A163-4EF2-AAAB-5A417175751E}"/>
                  </a:ext>
                </a:extLst>
              </p:cNvPr>
              <p:cNvSpPr/>
              <p:nvPr/>
            </p:nvSpPr>
            <p:spPr>
              <a:xfrm>
                <a:off x="2915815" y="932615"/>
                <a:ext cx="1656184" cy="2808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4CDF2C3-AC99-4565-833C-70679CA9EB48}"/>
                  </a:ext>
                </a:extLst>
              </p:cNvPr>
              <p:cNvSpPr/>
              <p:nvPr/>
            </p:nvSpPr>
            <p:spPr>
              <a:xfrm>
                <a:off x="1894965" y="2445275"/>
                <a:ext cx="1152128" cy="1152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6A81E1DE-DE6E-5863-70A7-F8C13C700A5F}"/>
              </a:ext>
            </a:extLst>
          </p:cNvPr>
          <p:cNvSpPr txBox="1"/>
          <p:nvPr/>
        </p:nvSpPr>
        <p:spPr>
          <a:xfrm>
            <a:off x="4283968" y="3268415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Het substraat ‘past precies’ in het enzym. </a:t>
            </a:r>
          </a:p>
          <a:p>
            <a:endParaRPr lang="nl-NL" sz="2400" dirty="0"/>
          </a:p>
          <a:p>
            <a:r>
              <a:rPr lang="nl-NL" sz="2400" dirty="0">
                <a:solidFill>
                  <a:srgbClr val="FF0000"/>
                </a:solidFill>
              </a:rPr>
              <a:t>De spiegelbeeldisomeer niet!</a:t>
            </a:r>
          </a:p>
        </p:txBody>
      </p:sp>
    </p:spTree>
    <p:extLst>
      <p:ext uri="{BB962C8B-B14F-4D97-AF65-F5344CB8AC3E}">
        <p14:creationId xmlns:p14="http://schemas.microsoft.com/office/powerpoint/2010/main" val="385331400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07D1723F-4A18-8882-CEEA-D67E2A8570FC}"/>
              </a:ext>
            </a:extLst>
          </p:cNvPr>
          <p:cNvGrpSpPr/>
          <p:nvPr/>
        </p:nvGrpSpPr>
        <p:grpSpPr>
          <a:xfrm>
            <a:off x="931219" y="773415"/>
            <a:ext cx="6195643" cy="4064371"/>
            <a:chOff x="921747" y="772927"/>
            <a:chExt cx="5744187" cy="3736193"/>
          </a:xfrm>
        </p:grpSpPr>
        <p:pic>
          <p:nvPicPr>
            <p:cNvPr id="5" name="Picture 4" descr="http://www.10voorbiologie.nl/afbfczw/H36%20Energie(havo)/370204enzym.jpg">
              <a:extLst>
                <a:ext uri="{FF2B5EF4-FFF2-40B4-BE49-F238E27FC236}">
                  <a16:creationId xmlns:a16="http://schemas.microsoft.com/office/drawing/2014/main" id="{87B2845A-07F3-4CCB-B173-AE25FCD56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47" y="908720"/>
              <a:ext cx="5504455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B8BCECB2-A163-4EF2-AAAB-5A417175751E}"/>
                </a:ext>
              </a:extLst>
            </p:cNvPr>
            <p:cNvSpPr/>
            <p:nvPr/>
          </p:nvSpPr>
          <p:spPr>
            <a:xfrm>
              <a:off x="4270383" y="772927"/>
              <a:ext cx="2395551" cy="2115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06345616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3729</TotalTime>
  <Words>715</Words>
  <Application>Microsoft Office PowerPoint</Application>
  <PresentationFormat>Diavoorstelling (4:3)</PresentationFormat>
  <Paragraphs>472</Paragraphs>
  <Slides>106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106</vt:i4>
      </vt:variant>
    </vt:vector>
  </HeadingPairs>
  <TitlesOfParts>
    <vt:vector size="109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</dc:creator>
  <cp:lastModifiedBy>Paul Boddeke</cp:lastModifiedBy>
  <cp:revision>185</cp:revision>
  <dcterms:created xsi:type="dcterms:W3CDTF">2012-11-29T19:29:28Z</dcterms:created>
  <dcterms:modified xsi:type="dcterms:W3CDTF">2023-04-10T11:33:38Z</dcterms:modified>
</cp:coreProperties>
</file>